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5"/>
  </p:notesMasterIdLst>
  <p:sldIdLst>
    <p:sldId id="257" r:id="rId2"/>
    <p:sldId id="259" r:id="rId3"/>
    <p:sldId id="258" r:id="rId4"/>
    <p:sldId id="261" r:id="rId5"/>
    <p:sldId id="263" r:id="rId6"/>
    <p:sldId id="264" r:id="rId7"/>
    <p:sldId id="262" r:id="rId8"/>
    <p:sldId id="266" r:id="rId9"/>
    <p:sldId id="265" r:id="rId10"/>
    <p:sldId id="267" r:id="rId11"/>
    <p:sldId id="268" r:id="rId12"/>
    <p:sldId id="270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60" r:id="rId23"/>
    <p:sldId id="2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53"/>
  </p:normalViewPr>
  <p:slideViewPr>
    <p:cSldViewPr snapToGrid="0" snapToObjects="1">
      <p:cViewPr>
        <p:scale>
          <a:sx n="106" d="100"/>
          <a:sy n="106" d="100"/>
        </p:scale>
        <p:origin x="79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8079A6-ACC6-40B8-98ED-75E9C4A8C49B}" type="doc">
      <dgm:prSet loTypeId="urn:microsoft.com/office/officeart/2005/8/layout/matrix3" loCatId="matrix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4F33B70-17A2-4F8B-83C4-A4D293ED5BCF}">
      <dgm:prSet/>
      <dgm:spPr/>
      <dgm:t>
        <a:bodyPr/>
        <a:lstStyle/>
        <a:p>
          <a:r>
            <a:rPr lang="uk-UA"/>
            <a:t>за сутністю економічної категорії;</a:t>
          </a:r>
          <a:endParaRPr lang="en-US"/>
        </a:p>
      </dgm:t>
    </dgm:pt>
    <dgm:pt modelId="{2BE9DF7A-CA35-45EA-AD52-B39D2220EFCF}" type="parTrans" cxnId="{329CE3CA-611B-4C74-B2D3-B48ED8CB7B29}">
      <dgm:prSet/>
      <dgm:spPr/>
      <dgm:t>
        <a:bodyPr/>
        <a:lstStyle/>
        <a:p>
          <a:endParaRPr lang="en-US"/>
        </a:p>
      </dgm:t>
    </dgm:pt>
    <dgm:pt modelId="{E07ED0B8-D0F0-423B-9611-B237C5324409}" type="sibTrans" cxnId="{329CE3CA-611B-4C74-B2D3-B48ED8CB7B29}">
      <dgm:prSet/>
      <dgm:spPr/>
      <dgm:t>
        <a:bodyPr/>
        <a:lstStyle/>
        <a:p>
          <a:endParaRPr lang="en-US"/>
        </a:p>
      </dgm:t>
    </dgm:pt>
    <dgm:pt modelId="{8F88ABA9-AB0D-4FD2-B277-75296B71B553}">
      <dgm:prSet/>
      <dgm:spPr/>
      <dgm:t>
        <a:bodyPr/>
        <a:lstStyle/>
        <a:p>
          <a:r>
            <a:rPr lang="uk-UA"/>
            <a:t>за правовим характером;</a:t>
          </a:r>
          <a:endParaRPr lang="en-US"/>
        </a:p>
      </dgm:t>
    </dgm:pt>
    <dgm:pt modelId="{F51506F6-FFC5-4440-B7BA-E12EE4A9F4A5}" type="parTrans" cxnId="{35D30B10-32BF-44C2-99FF-D196CB4CB11F}">
      <dgm:prSet/>
      <dgm:spPr/>
      <dgm:t>
        <a:bodyPr/>
        <a:lstStyle/>
        <a:p>
          <a:endParaRPr lang="en-US"/>
        </a:p>
      </dgm:t>
    </dgm:pt>
    <dgm:pt modelId="{C72E54FD-EB73-4239-A165-996F7FAAEDCF}" type="sibTrans" cxnId="{35D30B10-32BF-44C2-99FF-D196CB4CB11F}">
      <dgm:prSet/>
      <dgm:spPr/>
      <dgm:t>
        <a:bodyPr/>
        <a:lstStyle/>
        <a:p>
          <a:endParaRPr lang="en-US"/>
        </a:p>
      </dgm:t>
    </dgm:pt>
    <dgm:pt modelId="{502924FE-1A0E-4FC0-9567-6FEBFBFEEC30}">
      <dgm:prSet/>
      <dgm:spPr/>
      <dgm:t>
        <a:bodyPr/>
        <a:lstStyle/>
        <a:p>
          <a:r>
            <a:rPr lang="uk-UA"/>
            <a:t>за формою;</a:t>
          </a:r>
          <a:endParaRPr lang="en-US"/>
        </a:p>
      </dgm:t>
    </dgm:pt>
    <dgm:pt modelId="{BF9B9A9B-D2B9-4472-8640-C0E6E96D5B94}" type="parTrans" cxnId="{9D13AC67-8DD4-4BAC-8970-AEE5544859F9}">
      <dgm:prSet/>
      <dgm:spPr/>
      <dgm:t>
        <a:bodyPr/>
        <a:lstStyle/>
        <a:p>
          <a:endParaRPr lang="en-US"/>
        </a:p>
      </dgm:t>
    </dgm:pt>
    <dgm:pt modelId="{E72DE966-8C92-426D-BA8A-E9F37D8ACD72}" type="sibTrans" cxnId="{9D13AC67-8DD4-4BAC-8970-AEE5544859F9}">
      <dgm:prSet/>
      <dgm:spPr/>
      <dgm:t>
        <a:bodyPr/>
        <a:lstStyle/>
        <a:p>
          <a:endParaRPr lang="en-US"/>
        </a:p>
      </dgm:t>
    </dgm:pt>
    <dgm:pt modelId="{720641D5-450C-423E-BB9E-297BCC2806CA}">
      <dgm:prSet/>
      <dgm:spPr/>
      <dgm:t>
        <a:bodyPr/>
        <a:lstStyle/>
        <a:p>
          <a:r>
            <a:rPr lang="uk-UA"/>
            <a:t>за матеріальним змістом.</a:t>
          </a:r>
          <a:endParaRPr lang="en-US"/>
        </a:p>
      </dgm:t>
    </dgm:pt>
    <dgm:pt modelId="{0DCA881C-4840-45F8-8E87-CD44A0BFC54D}" type="parTrans" cxnId="{B1D882F3-E7A0-406C-A569-0572D4635E4A}">
      <dgm:prSet/>
      <dgm:spPr/>
      <dgm:t>
        <a:bodyPr/>
        <a:lstStyle/>
        <a:p>
          <a:endParaRPr lang="en-US"/>
        </a:p>
      </dgm:t>
    </dgm:pt>
    <dgm:pt modelId="{324F3ACD-D22D-4D77-82F2-B899A17DBF93}" type="sibTrans" cxnId="{B1D882F3-E7A0-406C-A569-0572D4635E4A}">
      <dgm:prSet/>
      <dgm:spPr/>
      <dgm:t>
        <a:bodyPr/>
        <a:lstStyle/>
        <a:p>
          <a:endParaRPr lang="en-US"/>
        </a:p>
      </dgm:t>
    </dgm:pt>
    <dgm:pt modelId="{39BC9610-45C7-374C-A1AB-6F85D8A86097}" type="pres">
      <dgm:prSet presAssocID="{AC8079A6-ACC6-40B8-98ED-75E9C4A8C49B}" presName="matrix" presStyleCnt="0">
        <dgm:presLayoutVars>
          <dgm:chMax val="1"/>
          <dgm:dir/>
          <dgm:resizeHandles val="exact"/>
        </dgm:presLayoutVars>
      </dgm:prSet>
      <dgm:spPr/>
    </dgm:pt>
    <dgm:pt modelId="{57EBCD68-94C2-0447-B6DC-C059870C1EF8}" type="pres">
      <dgm:prSet presAssocID="{AC8079A6-ACC6-40B8-98ED-75E9C4A8C49B}" presName="diamond" presStyleLbl="bgShp" presStyleIdx="0" presStyleCnt="1"/>
      <dgm:spPr/>
    </dgm:pt>
    <dgm:pt modelId="{423D852E-EB7E-B84A-A9B1-DFF605D93F39}" type="pres">
      <dgm:prSet presAssocID="{AC8079A6-ACC6-40B8-98ED-75E9C4A8C49B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61E1143-2CFB-B84A-9FD9-76B194A21E71}" type="pres">
      <dgm:prSet presAssocID="{AC8079A6-ACC6-40B8-98ED-75E9C4A8C49B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A8978564-3673-F54A-BF4C-3321410344C9}" type="pres">
      <dgm:prSet presAssocID="{AC8079A6-ACC6-40B8-98ED-75E9C4A8C49B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72B38CAC-872E-B14E-A05B-CF47B4614EE5}" type="pres">
      <dgm:prSet presAssocID="{AC8079A6-ACC6-40B8-98ED-75E9C4A8C49B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35D30B10-32BF-44C2-99FF-D196CB4CB11F}" srcId="{AC8079A6-ACC6-40B8-98ED-75E9C4A8C49B}" destId="{8F88ABA9-AB0D-4FD2-B277-75296B71B553}" srcOrd="1" destOrd="0" parTransId="{F51506F6-FFC5-4440-B7BA-E12EE4A9F4A5}" sibTransId="{C72E54FD-EB73-4239-A165-996F7FAAEDCF}"/>
    <dgm:cxn modelId="{9D13AC67-8DD4-4BAC-8970-AEE5544859F9}" srcId="{AC8079A6-ACC6-40B8-98ED-75E9C4A8C49B}" destId="{502924FE-1A0E-4FC0-9567-6FEBFBFEEC30}" srcOrd="2" destOrd="0" parTransId="{BF9B9A9B-D2B9-4472-8640-C0E6E96D5B94}" sibTransId="{E72DE966-8C92-426D-BA8A-E9F37D8ACD72}"/>
    <dgm:cxn modelId="{0332F68C-CDA6-994F-B91E-51299EEA6E1B}" type="presOf" srcId="{502924FE-1A0E-4FC0-9567-6FEBFBFEEC30}" destId="{A8978564-3673-F54A-BF4C-3321410344C9}" srcOrd="0" destOrd="0" presId="urn:microsoft.com/office/officeart/2005/8/layout/matrix3"/>
    <dgm:cxn modelId="{8941F8BF-0420-864E-A618-CAE42B426319}" type="presOf" srcId="{AC8079A6-ACC6-40B8-98ED-75E9C4A8C49B}" destId="{39BC9610-45C7-374C-A1AB-6F85D8A86097}" srcOrd="0" destOrd="0" presId="urn:microsoft.com/office/officeart/2005/8/layout/matrix3"/>
    <dgm:cxn modelId="{329CE3CA-611B-4C74-B2D3-B48ED8CB7B29}" srcId="{AC8079A6-ACC6-40B8-98ED-75E9C4A8C49B}" destId="{C4F33B70-17A2-4F8B-83C4-A4D293ED5BCF}" srcOrd="0" destOrd="0" parTransId="{2BE9DF7A-CA35-45EA-AD52-B39D2220EFCF}" sibTransId="{E07ED0B8-D0F0-423B-9611-B237C5324409}"/>
    <dgm:cxn modelId="{5A64FDD9-F5FB-714D-BCF0-608973BDDACD}" type="presOf" srcId="{720641D5-450C-423E-BB9E-297BCC2806CA}" destId="{72B38CAC-872E-B14E-A05B-CF47B4614EE5}" srcOrd="0" destOrd="0" presId="urn:microsoft.com/office/officeart/2005/8/layout/matrix3"/>
    <dgm:cxn modelId="{229C65EE-C485-A947-AB47-23EC7FF2F015}" type="presOf" srcId="{8F88ABA9-AB0D-4FD2-B277-75296B71B553}" destId="{C61E1143-2CFB-B84A-9FD9-76B194A21E71}" srcOrd="0" destOrd="0" presId="urn:microsoft.com/office/officeart/2005/8/layout/matrix3"/>
    <dgm:cxn modelId="{B1D882F3-E7A0-406C-A569-0572D4635E4A}" srcId="{AC8079A6-ACC6-40B8-98ED-75E9C4A8C49B}" destId="{720641D5-450C-423E-BB9E-297BCC2806CA}" srcOrd="3" destOrd="0" parTransId="{0DCA881C-4840-45F8-8E87-CD44A0BFC54D}" sibTransId="{324F3ACD-D22D-4D77-82F2-B899A17DBF93}"/>
    <dgm:cxn modelId="{C9BB88FF-D175-EF48-9C2D-BE95243FC532}" type="presOf" srcId="{C4F33B70-17A2-4F8B-83C4-A4D293ED5BCF}" destId="{423D852E-EB7E-B84A-A9B1-DFF605D93F39}" srcOrd="0" destOrd="0" presId="urn:microsoft.com/office/officeart/2005/8/layout/matrix3"/>
    <dgm:cxn modelId="{5BD058B5-0CD9-314D-973A-61B4EB6D611E}" type="presParOf" srcId="{39BC9610-45C7-374C-A1AB-6F85D8A86097}" destId="{57EBCD68-94C2-0447-B6DC-C059870C1EF8}" srcOrd="0" destOrd="0" presId="urn:microsoft.com/office/officeart/2005/8/layout/matrix3"/>
    <dgm:cxn modelId="{3414B889-F21F-9E41-8721-53060F7A8F9F}" type="presParOf" srcId="{39BC9610-45C7-374C-A1AB-6F85D8A86097}" destId="{423D852E-EB7E-B84A-A9B1-DFF605D93F39}" srcOrd="1" destOrd="0" presId="urn:microsoft.com/office/officeart/2005/8/layout/matrix3"/>
    <dgm:cxn modelId="{AE53355C-F5B5-0644-BD99-0A0C96EECAA1}" type="presParOf" srcId="{39BC9610-45C7-374C-A1AB-6F85D8A86097}" destId="{C61E1143-2CFB-B84A-9FD9-76B194A21E71}" srcOrd="2" destOrd="0" presId="urn:microsoft.com/office/officeart/2005/8/layout/matrix3"/>
    <dgm:cxn modelId="{3C05F91E-157B-1549-8D97-9EAF7798A477}" type="presParOf" srcId="{39BC9610-45C7-374C-A1AB-6F85D8A86097}" destId="{A8978564-3673-F54A-BF4C-3321410344C9}" srcOrd="3" destOrd="0" presId="urn:microsoft.com/office/officeart/2005/8/layout/matrix3"/>
    <dgm:cxn modelId="{23BCBC57-E081-7541-AD11-D9135CA15160}" type="presParOf" srcId="{39BC9610-45C7-374C-A1AB-6F85D8A86097}" destId="{72B38CAC-872E-B14E-A05B-CF47B4614EE5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F7E4BF4-2AAC-4BF4-9E48-B473156099EE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E9137E1-6ACE-4360-98F3-A61972E87D09}">
      <dgm:prSet custT="1"/>
      <dgm:spPr/>
      <dgm:t>
        <a:bodyPr/>
        <a:lstStyle/>
        <a:p>
          <a:r>
            <a:rPr lang="ru-RU" sz="1800" b="1" dirty="0" err="1"/>
            <a:t>дворівневі</a:t>
          </a:r>
          <a:r>
            <a:rPr lang="ru-RU" sz="1800" dirty="0"/>
            <a:t> </a:t>
          </a:r>
          <a:r>
            <a:rPr lang="ru-RU" sz="1800" dirty="0" err="1"/>
            <a:t>бюджетні</a:t>
          </a:r>
          <a:r>
            <a:rPr lang="ru-RU" sz="1800" dirty="0"/>
            <a:t> </a:t>
          </a:r>
          <a:r>
            <a:rPr lang="ru-RU" sz="1800" dirty="0" err="1"/>
            <a:t>системи</a:t>
          </a:r>
          <a:r>
            <a:rPr lang="ru-RU" sz="1800" dirty="0"/>
            <a:t>, </a:t>
          </a:r>
          <a:r>
            <a:rPr lang="ru-RU" sz="1800" dirty="0" err="1"/>
            <a:t>що</a:t>
          </a:r>
          <a:r>
            <a:rPr lang="ru-RU" sz="1800" dirty="0"/>
            <a:t> </a:t>
          </a:r>
          <a:r>
            <a:rPr lang="ru-RU" sz="1800" dirty="0" err="1"/>
            <a:t>складаються</a:t>
          </a:r>
          <a:r>
            <a:rPr lang="ru-RU" sz="1800" dirty="0"/>
            <a:t> з державного та </a:t>
          </a:r>
          <a:r>
            <a:rPr lang="ru-RU" sz="1800" dirty="0" err="1"/>
            <a:t>місцевих</a:t>
          </a:r>
          <a:r>
            <a:rPr lang="ru-RU" sz="1800" dirty="0"/>
            <a:t> </a:t>
          </a:r>
          <a:r>
            <a:rPr lang="ru-RU" sz="1800" dirty="0" err="1"/>
            <a:t>бюджетів</a:t>
          </a:r>
          <a:r>
            <a:rPr lang="ru-RU" sz="1800" dirty="0"/>
            <a:t> - </a:t>
          </a:r>
          <a:r>
            <a:rPr lang="ru-RU" sz="1800" dirty="0" err="1"/>
            <a:t>характерні</a:t>
          </a:r>
          <a:r>
            <a:rPr lang="ru-RU" sz="1800" dirty="0"/>
            <a:t> для </a:t>
          </a:r>
          <a:r>
            <a:rPr lang="ru-RU" sz="1800" dirty="0" err="1"/>
            <a:t>унітарних</a:t>
          </a:r>
          <a:r>
            <a:rPr lang="ru-RU" sz="1800" dirty="0"/>
            <a:t> держав</a:t>
          </a:r>
          <a:endParaRPr lang="en-US" sz="1800" dirty="0"/>
        </a:p>
      </dgm:t>
    </dgm:pt>
    <dgm:pt modelId="{59B7C5E2-3AE2-4C51-B67D-743F279BE233}" type="parTrans" cxnId="{4BF39B45-F2C5-4121-97D0-B3A12DE1036B}">
      <dgm:prSet/>
      <dgm:spPr/>
      <dgm:t>
        <a:bodyPr/>
        <a:lstStyle/>
        <a:p>
          <a:endParaRPr lang="en-US"/>
        </a:p>
      </dgm:t>
    </dgm:pt>
    <dgm:pt modelId="{FDD00DA9-C910-4199-B5E3-D52A997B5B5B}" type="sibTrans" cxnId="{4BF39B45-F2C5-4121-97D0-B3A12DE1036B}">
      <dgm:prSet/>
      <dgm:spPr/>
      <dgm:t>
        <a:bodyPr/>
        <a:lstStyle/>
        <a:p>
          <a:endParaRPr lang="en-US"/>
        </a:p>
      </dgm:t>
    </dgm:pt>
    <dgm:pt modelId="{167A5F46-AB95-4FA1-8580-FEB8D3AECD60}">
      <dgm:prSet custT="1"/>
      <dgm:spPr/>
      <dgm:t>
        <a:bodyPr/>
        <a:lstStyle/>
        <a:p>
          <a:r>
            <a:rPr lang="ru-RU" sz="1600" b="1" dirty="0"/>
            <a:t>три й </a:t>
          </a:r>
          <a:r>
            <a:rPr lang="ru-RU" sz="1600" b="1" dirty="0" err="1"/>
            <a:t>навіть</a:t>
          </a:r>
          <a:r>
            <a:rPr lang="ru-RU" sz="1600" b="1" dirty="0"/>
            <a:t> </a:t>
          </a:r>
          <a:r>
            <a:rPr lang="ru-RU" sz="1600" b="1" dirty="0" err="1"/>
            <a:t>чотири</a:t>
          </a:r>
          <a:r>
            <a:rPr lang="ru-RU" sz="1600" b="1" dirty="0"/>
            <a:t> </a:t>
          </a:r>
          <a:r>
            <a:rPr lang="ru-RU" sz="1600" b="1" dirty="0" err="1"/>
            <a:t>рівні</a:t>
          </a:r>
          <a:r>
            <a:rPr lang="ru-RU" sz="1600" b="1" dirty="0"/>
            <a:t>-</a:t>
          </a:r>
          <a:r>
            <a:rPr lang="ru-RU" sz="1600" dirty="0"/>
            <a:t> </a:t>
          </a:r>
          <a:r>
            <a:rPr lang="ru-RU" sz="1600" dirty="0" err="1"/>
            <a:t>федеральний</a:t>
          </a:r>
          <a:r>
            <a:rPr lang="ru-RU" sz="1600" dirty="0"/>
            <a:t> бюджет, </a:t>
          </a:r>
          <a:r>
            <a:rPr lang="ru-RU" sz="1600" dirty="0" err="1"/>
            <a:t>бюджети</a:t>
          </a:r>
          <a:r>
            <a:rPr lang="ru-RU" sz="1600" dirty="0"/>
            <a:t> </a:t>
          </a:r>
          <a:r>
            <a:rPr lang="ru-RU" sz="1600" dirty="0" err="1"/>
            <a:t>членів</a:t>
          </a:r>
          <a:r>
            <a:rPr lang="ru-RU" sz="1600" dirty="0"/>
            <a:t> </a:t>
          </a:r>
          <a:r>
            <a:rPr lang="ru-RU" sz="1600" dirty="0" err="1"/>
            <a:t>федерації</a:t>
          </a:r>
          <a:r>
            <a:rPr lang="ru-RU" sz="1600" dirty="0"/>
            <a:t> та </a:t>
          </a:r>
          <a:r>
            <a:rPr lang="ru-RU" sz="1600" dirty="0" err="1"/>
            <a:t>місцеві</a:t>
          </a:r>
          <a:r>
            <a:rPr lang="ru-RU" sz="1600" dirty="0"/>
            <a:t> </a:t>
          </a:r>
          <a:r>
            <a:rPr lang="ru-RU" sz="1600" dirty="0" err="1"/>
            <a:t>бюджети</a:t>
          </a:r>
          <a:r>
            <a:rPr lang="ru-RU" sz="1600" dirty="0"/>
            <a:t>, </a:t>
          </a:r>
          <a:r>
            <a:rPr lang="ru-RU" sz="1600" dirty="0" err="1"/>
            <a:t>бюджети</a:t>
          </a:r>
          <a:r>
            <a:rPr lang="ru-RU" sz="1600" dirty="0"/>
            <a:t> земель - </a:t>
          </a:r>
          <a:r>
            <a:rPr lang="ru-RU" sz="1600" dirty="0" err="1"/>
            <a:t>характерні</a:t>
          </a:r>
          <a:r>
            <a:rPr lang="ru-RU" sz="1600" dirty="0"/>
            <a:t> для </a:t>
          </a:r>
          <a:r>
            <a:rPr lang="ru-RU" sz="1600" dirty="0" err="1"/>
            <a:t>федеративних</a:t>
          </a:r>
          <a:r>
            <a:rPr lang="ru-RU" sz="1600" dirty="0"/>
            <a:t> держав </a:t>
          </a:r>
          <a:endParaRPr lang="en-US" sz="1600" dirty="0"/>
        </a:p>
      </dgm:t>
    </dgm:pt>
    <dgm:pt modelId="{00438168-9D8F-4C6F-917A-015C37B496A3}" type="parTrans" cxnId="{BCA0B91B-5CBB-457C-8502-C06DFD872B45}">
      <dgm:prSet/>
      <dgm:spPr/>
      <dgm:t>
        <a:bodyPr/>
        <a:lstStyle/>
        <a:p>
          <a:endParaRPr lang="en-US"/>
        </a:p>
      </dgm:t>
    </dgm:pt>
    <dgm:pt modelId="{A81AFE9C-CA9E-4272-857D-C3BD1DFAEC9B}" type="sibTrans" cxnId="{BCA0B91B-5CBB-457C-8502-C06DFD872B45}">
      <dgm:prSet/>
      <dgm:spPr/>
      <dgm:t>
        <a:bodyPr/>
        <a:lstStyle/>
        <a:p>
          <a:endParaRPr lang="en-US"/>
        </a:p>
      </dgm:t>
    </dgm:pt>
    <dgm:pt modelId="{65B39278-FE39-4164-B736-EAA473FBBC6A}">
      <dgm:prSet custT="1"/>
      <dgm:spPr/>
      <dgm:t>
        <a:bodyPr/>
        <a:lstStyle/>
        <a:p>
          <a:r>
            <a:rPr lang="ru-RU" sz="1800" b="1" dirty="0"/>
            <a:t>з одного </a:t>
          </a:r>
          <a:r>
            <a:rPr lang="ru-RU" sz="1800" b="1" dirty="0" err="1"/>
            <a:t>рівня</a:t>
          </a:r>
          <a:r>
            <a:rPr lang="ru-RU" sz="1800" b="1" dirty="0"/>
            <a:t> </a:t>
          </a:r>
          <a:r>
            <a:rPr lang="ru-RU" sz="1800" dirty="0"/>
            <a:t>- державного бюджету - </a:t>
          </a:r>
          <a:r>
            <a:rPr lang="ru-RU" sz="1800" dirty="0" err="1"/>
            <a:t>характерні</a:t>
          </a:r>
          <a:r>
            <a:rPr lang="ru-RU" sz="1800" dirty="0"/>
            <a:t> для держав з </a:t>
          </a:r>
          <a:r>
            <a:rPr lang="ru-RU" sz="1800" dirty="0" err="1"/>
            <a:t>тоталітарним</a:t>
          </a:r>
          <a:r>
            <a:rPr lang="ru-RU" sz="1800" dirty="0"/>
            <a:t> </a:t>
          </a:r>
          <a:r>
            <a:rPr lang="ru-RU" sz="1800" dirty="0" err="1"/>
            <a:t>устроєм</a:t>
          </a:r>
          <a:r>
            <a:rPr lang="ru-RU" sz="1800" dirty="0"/>
            <a:t>, </a:t>
          </a:r>
          <a:r>
            <a:rPr lang="ru-RU" sz="1800" dirty="0" err="1"/>
            <a:t>або</a:t>
          </a:r>
          <a:r>
            <a:rPr lang="ru-RU" sz="1800" dirty="0"/>
            <a:t> для невеликих </a:t>
          </a:r>
          <a:r>
            <a:rPr lang="ru-RU" sz="1800" dirty="0" err="1"/>
            <a:t>країн</a:t>
          </a:r>
          <a:r>
            <a:rPr lang="ru-RU" sz="1800" dirty="0"/>
            <a:t>, де </a:t>
          </a:r>
          <a:r>
            <a:rPr lang="ru-RU" sz="1800" dirty="0" err="1"/>
            <a:t>немає</a:t>
          </a:r>
          <a:r>
            <a:rPr lang="ru-RU" sz="1800" dirty="0"/>
            <a:t> </a:t>
          </a:r>
          <a:r>
            <a:rPr lang="ru-RU" sz="1800" dirty="0" err="1"/>
            <a:t>територіального</a:t>
          </a:r>
          <a:r>
            <a:rPr lang="ru-RU" sz="1800" dirty="0"/>
            <a:t> </a:t>
          </a:r>
          <a:r>
            <a:rPr lang="ru-RU" sz="1800" dirty="0" err="1"/>
            <a:t>поділу</a:t>
          </a:r>
          <a:endParaRPr lang="en-US" sz="1800" dirty="0"/>
        </a:p>
      </dgm:t>
    </dgm:pt>
    <dgm:pt modelId="{C4AC8C67-2F60-4DD0-82AC-51424789135F}" type="parTrans" cxnId="{56A3DCAD-0D02-4472-8A48-5197792BC0D9}">
      <dgm:prSet/>
      <dgm:spPr/>
      <dgm:t>
        <a:bodyPr/>
        <a:lstStyle/>
        <a:p>
          <a:endParaRPr lang="en-US"/>
        </a:p>
      </dgm:t>
    </dgm:pt>
    <dgm:pt modelId="{4F73F71D-264D-46BB-B89D-D625F0BC927B}" type="sibTrans" cxnId="{56A3DCAD-0D02-4472-8A48-5197792BC0D9}">
      <dgm:prSet/>
      <dgm:spPr/>
      <dgm:t>
        <a:bodyPr/>
        <a:lstStyle/>
        <a:p>
          <a:endParaRPr lang="en-US"/>
        </a:p>
      </dgm:t>
    </dgm:pt>
    <dgm:pt modelId="{86DAB317-C5B7-9749-850D-4DBBF2511D1D}" type="pres">
      <dgm:prSet presAssocID="{4F7E4BF4-2AAC-4BF4-9E48-B473156099E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1B1D0D1-BF59-1940-ACBE-0DEE09DB3412}" type="pres">
      <dgm:prSet presAssocID="{9E9137E1-6ACE-4360-98F3-A61972E87D09}" presName="hierRoot1" presStyleCnt="0"/>
      <dgm:spPr/>
    </dgm:pt>
    <dgm:pt modelId="{84ADDA06-7DCA-2B47-A1B8-46E8E5C3EDF6}" type="pres">
      <dgm:prSet presAssocID="{9E9137E1-6ACE-4360-98F3-A61972E87D09}" presName="composite" presStyleCnt="0"/>
      <dgm:spPr/>
    </dgm:pt>
    <dgm:pt modelId="{4C1590BB-2214-CF4A-8DEB-FF7A56993CFE}" type="pres">
      <dgm:prSet presAssocID="{9E9137E1-6ACE-4360-98F3-A61972E87D09}" presName="background" presStyleLbl="node0" presStyleIdx="0" presStyleCnt="3"/>
      <dgm:spPr/>
    </dgm:pt>
    <dgm:pt modelId="{B41D9156-1FA1-9847-88CE-67EFAD987E75}" type="pres">
      <dgm:prSet presAssocID="{9E9137E1-6ACE-4360-98F3-A61972E87D09}" presName="text" presStyleLbl="fgAcc0" presStyleIdx="0" presStyleCnt="3">
        <dgm:presLayoutVars>
          <dgm:chPref val="3"/>
        </dgm:presLayoutVars>
      </dgm:prSet>
      <dgm:spPr/>
    </dgm:pt>
    <dgm:pt modelId="{5D4FF2DF-D224-2147-92F7-567DB558EBA9}" type="pres">
      <dgm:prSet presAssocID="{9E9137E1-6ACE-4360-98F3-A61972E87D09}" presName="hierChild2" presStyleCnt="0"/>
      <dgm:spPr/>
    </dgm:pt>
    <dgm:pt modelId="{8AA3093A-8BD0-1C4F-AF5C-366B4840CE02}" type="pres">
      <dgm:prSet presAssocID="{167A5F46-AB95-4FA1-8580-FEB8D3AECD60}" presName="hierRoot1" presStyleCnt="0"/>
      <dgm:spPr/>
    </dgm:pt>
    <dgm:pt modelId="{EDDFF233-768D-A941-86F8-04A3315AAD10}" type="pres">
      <dgm:prSet presAssocID="{167A5F46-AB95-4FA1-8580-FEB8D3AECD60}" presName="composite" presStyleCnt="0"/>
      <dgm:spPr/>
    </dgm:pt>
    <dgm:pt modelId="{FA691670-5AB5-F741-9F31-79F410057457}" type="pres">
      <dgm:prSet presAssocID="{167A5F46-AB95-4FA1-8580-FEB8D3AECD60}" presName="background" presStyleLbl="node0" presStyleIdx="1" presStyleCnt="3"/>
      <dgm:spPr/>
    </dgm:pt>
    <dgm:pt modelId="{8FF201A1-DA65-C24B-B9BD-4BED30276667}" type="pres">
      <dgm:prSet presAssocID="{167A5F46-AB95-4FA1-8580-FEB8D3AECD60}" presName="text" presStyleLbl="fgAcc0" presStyleIdx="1" presStyleCnt="3">
        <dgm:presLayoutVars>
          <dgm:chPref val="3"/>
        </dgm:presLayoutVars>
      </dgm:prSet>
      <dgm:spPr/>
    </dgm:pt>
    <dgm:pt modelId="{D2F91A0B-88F7-B746-8A57-9986726F6BE7}" type="pres">
      <dgm:prSet presAssocID="{167A5F46-AB95-4FA1-8580-FEB8D3AECD60}" presName="hierChild2" presStyleCnt="0"/>
      <dgm:spPr/>
    </dgm:pt>
    <dgm:pt modelId="{EB67CE78-50E4-3541-B16D-1D8D5D4BD1E7}" type="pres">
      <dgm:prSet presAssocID="{65B39278-FE39-4164-B736-EAA473FBBC6A}" presName="hierRoot1" presStyleCnt="0"/>
      <dgm:spPr/>
    </dgm:pt>
    <dgm:pt modelId="{41F24EAE-07C7-804F-BD4B-5861024D5E56}" type="pres">
      <dgm:prSet presAssocID="{65B39278-FE39-4164-B736-EAA473FBBC6A}" presName="composite" presStyleCnt="0"/>
      <dgm:spPr/>
    </dgm:pt>
    <dgm:pt modelId="{F511A9FF-FF35-814E-97D1-BF222FE4B5D6}" type="pres">
      <dgm:prSet presAssocID="{65B39278-FE39-4164-B736-EAA473FBBC6A}" presName="background" presStyleLbl="node0" presStyleIdx="2" presStyleCnt="3"/>
      <dgm:spPr/>
    </dgm:pt>
    <dgm:pt modelId="{E27D9950-76A8-AE45-9021-5676DB5FE7C8}" type="pres">
      <dgm:prSet presAssocID="{65B39278-FE39-4164-B736-EAA473FBBC6A}" presName="text" presStyleLbl="fgAcc0" presStyleIdx="2" presStyleCnt="3">
        <dgm:presLayoutVars>
          <dgm:chPref val="3"/>
        </dgm:presLayoutVars>
      </dgm:prSet>
      <dgm:spPr/>
    </dgm:pt>
    <dgm:pt modelId="{59DF5285-559E-A74A-899A-E0FAD6E76338}" type="pres">
      <dgm:prSet presAssocID="{65B39278-FE39-4164-B736-EAA473FBBC6A}" presName="hierChild2" presStyleCnt="0"/>
      <dgm:spPr/>
    </dgm:pt>
  </dgm:ptLst>
  <dgm:cxnLst>
    <dgm:cxn modelId="{95CDA006-8F7C-1042-AEDA-5BF9C2E09A02}" type="presOf" srcId="{167A5F46-AB95-4FA1-8580-FEB8D3AECD60}" destId="{8FF201A1-DA65-C24B-B9BD-4BED30276667}" srcOrd="0" destOrd="0" presId="urn:microsoft.com/office/officeart/2005/8/layout/hierarchy1"/>
    <dgm:cxn modelId="{2A51D613-3786-834F-ACA9-DC09B62D347F}" type="presOf" srcId="{9E9137E1-6ACE-4360-98F3-A61972E87D09}" destId="{B41D9156-1FA1-9847-88CE-67EFAD987E75}" srcOrd="0" destOrd="0" presId="urn:microsoft.com/office/officeart/2005/8/layout/hierarchy1"/>
    <dgm:cxn modelId="{BCA0B91B-5CBB-457C-8502-C06DFD872B45}" srcId="{4F7E4BF4-2AAC-4BF4-9E48-B473156099EE}" destId="{167A5F46-AB95-4FA1-8580-FEB8D3AECD60}" srcOrd="1" destOrd="0" parTransId="{00438168-9D8F-4C6F-917A-015C37B496A3}" sibTransId="{A81AFE9C-CA9E-4272-857D-C3BD1DFAEC9B}"/>
    <dgm:cxn modelId="{4BF39B45-F2C5-4121-97D0-B3A12DE1036B}" srcId="{4F7E4BF4-2AAC-4BF4-9E48-B473156099EE}" destId="{9E9137E1-6ACE-4360-98F3-A61972E87D09}" srcOrd="0" destOrd="0" parTransId="{59B7C5E2-3AE2-4C51-B67D-743F279BE233}" sibTransId="{FDD00DA9-C910-4199-B5E3-D52A997B5B5B}"/>
    <dgm:cxn modelId="{2D6DFA72-8723-AB43-B8EC-A42AF9DA13D3}" type="presOf" srcId="{65B39278-FE39-4164-B736-EAA473FBBC6A}" destId="{E27D9950-76A8-AE45-9021-5676DB5FE7C8}" srcOrd="0" destOrd="0" presId="urn:microsoft.com/office/officeart/2005/8/layout/hierarchy1"/>
    <dgm:cxn modelId="{56A3DCAD-0D02-4472-8A48-5197792BC0D9}" srcId="{4F7E4BF4-2AAC-4BF4-9E48-B473156099EE}" destId="{65B39278-FE39-4164-B736-EAA473FBBC6A}" srcOrd="2" destOrd="0" parTransId="{C4AC8C67-2F60-4DD0-82AC-51424789135F}" sibTransId="{4F73F71D-264D-46BB-B89D-D625F0BC927B}"/>
    <dgm:cxn modelId="{DD30A2EB-27A1-2C4B-9843-C0658D11A2F9}" type="presOf" srcId="{4F7E4BF4-2AAC-4BF4-9E48-B473156099EE}" destId="{86DAB317-C5B7-9749-850D-4DBBF2511D1D}" srcOrd="0" destOrd="0" presId="urn:microsoft.com/office/officeart/2005/8/layout/hierarchy1"/>
    <dgm:cxn modelId="{0A29FE38-E12C-3947-B50D-1218B10827EA}" type="presParOf" srcId="{86DAB317-C5B7-9749-850D-4DBBF2511D1D}" destId="{71B1D0D1-BF59-1940-ACBE-0DEE09DB3412}" srcOrd="0" destOrd="0" presId="urn:microsoft.com/office/officeart/2005/8/layout/hierarchy1"/>
    <dgm:cxn modelId="{D2FFA230-575E-9148-AD85-B9920272E622}" type="presParOf" srcId="{71B1D0D1-BF59-1940-ACBE-0DEE09DB3412}" destId="{84ADDA06-7DCA-2B47-A1B8-46E8E5C3EDF6}" srcOrd="0" destOrd="0" presId="urn:microsoft.com/office/officeart/2005/8/layout/hierarchy1"/>
    <dgm:cxn modelId="{31A9B647-D019-C74C-B380-CE63A508FA0F}" type="presParOf" srcId="{84ADDA06-7DCA-2B47-A1B8-46E8E5C3EDF6}" destId="{4C1590BB-2214-CF4A-8DEB-FF7A56993CFE}" srcOrd="0" destOrd="0" presId="urn:microsoft.com/office/officeart/2005/8/layout/hierarchy1"/>
    <dgm:cxn modelId="{46A4128A-1919-A441-A8EE-2AB55333F429}" type="presParOf" srcId="{84ADDA06-7DCA-2B47-A1B8-46E8E5C3EDF6}" destId="{B41D9156-1FA1-9847-88CE-67EFAD987E75}" srcOrd="1" destOrd="0" presId="urn:microsoft.com/office/officeart/2005/8/layout/hierarchy1"/>
    <dgm:cxn modelId="{51BBB590-1146-9748-9684-B09A27AABCD5}" type="presParOf" srcId="{71B1D0D1-BF59-1940-ACBE-0DEE09DB3412}" destId="{5D4FF2DF-D224-2147-92F7-567DB558EBA9}" srcOrd="1" destOrd="0" presId="urn:microsoft.com/office/officeart/2005/8/layout/hierarchy1"/>
    <dgm:cxn modelId="{603AD4B2-2680-6646-B1C8-1531382E2292}" type="presParOf" srcId="{86DAB317-C5B7-9749-850D-4DBBF2511D1D}" destId="{8AA3093A-8BD0-1C4F-AF5C-366B4840CE02}" srcOrd="1" destOrd="0" presId="urn:microsoft.com/office/officeart/2005/8/layout/hierarchy1"/>
    <dgm:cxn modelId="{EF904646-4357-5147-B35C-ECCB81347419}" type="presParOf" srcId="{8AA3093A-8BD0-1C4F-AF5C-366B4840CE02}" destId="{EDDFF233-768D-A941-86F8-04A3315AAD10}" srcOrd="0" destOrd="0" presId="urn:microsoft.com/office/officeart/2005/8/layout/hierarchy1"/>
    <dgm:cxn modelId="{2EF618FE-70AC-7F4A-8A6A-1A8A403F24BF}" type="presParOf" srcId="{EDDFF233-768D-A941-86F8-04A3315AAD10}" destId="{FA691670-5AB5-F741-9F31-79F410057457}" srcOrd="0" destOrd="0" presId="urn:microsoft.com/office/officeart/2005/8/layout/hierarchy1"/>
    <dgm:cxn modelId="{6F42A768-DB36-0A40-BE05-9BDFC807F593}" type="presParOf" srcId="{EDDFF233-768D-A941-86F8-04A3315AAD10}" destId="{8FF201A1-DA65-C24B-B9BD-4BED30276667}" srcOrd="1" destOrd="0" presId="urn:microsoft.com/office/officeart/2005/8/layout/hierarchy1"/>
    <dgm:cxn modelId="{1DE3A0A0-2253-7949-82DF-90A911D78C58}" type="presParOf" srcId="{8AA3093A-8BD0-1C4F-AF5C-366B4840CE02}" destId="{D2F91A0B-88F7-B746-8A57-9986726F6BE7}" srcOrd="1" destOrd="0" presId="urn:microsoft.com/office/officeart/2005/8/layout/hierarchy1"/>
    <dgm:cxn modelId="{878CD5DA-6608-5A49-B973-A1E4F610A2E7}" type="presParOf" srcId="{86DAB317-C5B7-9749-850D-4DBBF2511D1D}" destId="{EB67CE78-50E4-3541-B16D-1D8D5D4BD1E7}" srcOrd="2" destOrd="0" presId="urn:microsoft.com/office/officeart/2005/8/layout/hierarchy1"/>
    <dgm:cxn modelId="{EB6F16B0-BF9A-6345-A6EB-4E75AD8B9B52}" type="presParOf" srcId="{EB67CE78-50E4-3541-B16D-1D8D5D4BD1E7}" destId="{41F24EAE-07C7-804F-BD4B-5861024D5E56}" srcOrd="0" destOrd="0" presId="urn:microsoft.com/office/officeart/2005/8/layout/hierarchy1"/>
    <dgm:cxn modelId="{F4A9A29E-D52C-C845-B23C-8848B01CC5B4}" type="presParOf" srcId="{41F24EAE-07C7-804F-BD4B-5861024D5E56}" destId="{F511A9FF-FF35-814E-97D1-BF222FE4B5D6}" srcOrd="0" destOrd="0" presId="urn:microsoft.com/office/officeart/2005/8/layout/hierarchy1"/>
    <dgm:cxn modelId="{1F51DAD8-F8DE-D84D-8C93-6F19BA1A78C7}" type="presParOf" srcId="{41F24EAE-07C7-804F-BD4B-5861024D5E56}" destId="{E27D9950-76A8-AE45-9021-5676DB5FE7C8}" srcOrd="1" destOrd="0" presId="urn:microsoft.com/office/officeart/2005/8/layout/hierarchy1"/>
    <dgm:cxn modelId="{76A26B1F-21A9-A542-8ECB-0D3AD6298A5E}" type="presParOf" srcId="{EB67CE78-50E4-3541-B16D-1D8D5D4BD1E7}" destId="{59DF5285-559E-A74A-899A-E0FAD6E7633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4165F6B-E66D-4AEB-ADB6-B0ACBEED802E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1F7F493-EC66-4FDA-A657-8BFDCB378D7C}">
      <dgm:prSet/>
      <dgm:spPr/>
      <dgm:t>
        <a:bodyPr/>
        <a:lstStyle/>
        <a:p>
          <a:r>
            <a:rPr lang="ru-RU" dirty="0" err="1"/>
            <a:t>рівновага</a:t>
          </a:r>
          <a:r>
            <a:rPr lang="ru-RU" dirty="0"/>
            <a:t> </a:t>
          </a:r>
          <a:r>
            <a:rPr lang="ru-RU" dirty="0" err="1"/>
            <a:t>доходів</a:t>
          </a:r>
          <a:r>
            <a:rPr lang="ru-RU" dirty="0"/>
            <a:t> і </a:t>
          </a:r>
          <a:r>
            <a:rPr lang="ru-RU" dirty="0" err="1"/>
            <a:t>видатків</a:t>
          </a:r>
          <a:r>
            <a:rPr lang="ru-RU" dirty="0"/>
            <a:t>;</a:t>
          </a:r>
          <a:endParaRPr lang="en-US" dirty="0"/>
        </a:p>
      </dgm:t>
    </dgm:pt>
    <dgm:pt modelId="{D5D0076E-8427-488A-87A6-E65D57B6F0C6}" type="parTrans" cxnId="{25CA313B-4C43-4306-BD64-5B2EAD2B8F66}">
      <dgm:prSet/>
      <dgm:spPr/>
      <dgm:t>
        <a:bodyPr/>
        <a:lstStyle/>
        <a:p>
          <a:endParaRPr lang="en-US"/>
        </a:p>
      </dgm:t>
    </dgm:pt>
    <dgm:pt modelId="{9CD53876-0A06-4904-A0C0-CD169E17BC7A}" type="sibTrans" cxnId="{25CA313B-4C43-4306-BD64-5B2EAD2B8F66}">
      <dgm:prSet/>
      <dgm:spPr/>
      <dgm:t>
        <a:bodyPr/>
        <a:lstStyle/>
        <a:p>
          <a:endParaRPr lang="en-US"/>
        </a:p>
      </dgm:t>
    </dgm:pt>
    <dgm:pt modelId="{58538C08-9003-4076-8CB8-8336B1A1990E}">
      <dgm:prSet/>
      <dgm:spPr/>
      <dgm:t>
        <a:bodyPr/>
        <a:lstStyle/>
        <a:p>
          <a:r>
            <a:rPr lang="ru-RU"/>
            <a:t>бюджетний надлишок (профіцит) — перевищення доходів над нормативними видатками;</a:t>
          </a:r>
          <a:endParaRPr lang="en-US"/>
        </a:p>
      </dgm:t>
    </dgm:pt>
    <dgm:pt modelId="{E23CCC73-6F02-4E3B-9F59-1B770BA19F93}" type="parTrans" cxnId="{C921FFB5-B713-471E-8213-92EE91C06DD5}">
      <dgm:prSet/>
      <dgm:spPr/>
      <dgm:t>
        <a:bodyPr/>
        <a:lstStyle/>
        <a:p>
          <a:endParaRPr lang="en-US"/>
        </a:p>
      </dgm:t>
    </dgm:pt>
    <dgm:pt modelId="{D51FD804-EA6B-4050-A282-D1144394400D}" type="sibTrans" cxnId="{C921FFB5-B713-471E-8213-92EE91C06DD5}">
      <dgm:prSet/>
      <dgm:spPr/>
      <dgm:t>
        <a:bodyPr/>
        <a:lstStyle/>
        <a:p>
          <a:endParaRPr lang="en-US"/>
        </a:p>
      </dgm:t>
    </dgm:pt>
    <dgm:pt modelId="{22F15714-A818-4137-977F-0FCBC1D2B232}">
      <dgm:prSet/>
      <dgm:spPr/>
      <dgm:t>
        <a:bodyPr/>
        <a:lstStyle/>
        <a:p>
          <a:r>
            <a:rPr lang="ru-RU"/>
            <a:t>бюджетний дефіцит — перевищення видатків над постійними доходами (податкові та неподаткові надходження).</a:t>
          </a:r>
          <a:endParaRPr lang="en-US"/>
        </a:p>
      </dgm:t>
    </dgm:pt>
    <dgm:pt modelId="{8341F527-FA8E-4362-8125-1EE5D4DF65DC}" type="parTrans" cxnId="{7EC5B1BC-ADD8-46AE-A02E-EBF962B41F59}">
      <dgm:prSet/>
      <dgm:spPr/>
      <dgm:t>
        <a:bodyPr/>
        <a:lstStyle/>
        <a:p>
          <a:endParaRPr lang="en-US"/>
        </a:p>
      </dgm:t>
    </dgm:pt>
    <dgm:pt modelId="{BEEFD7B9-3DB5-40A5-997A-A71CAAD6CB16}" type="sibTrans" cxnId="{7EC5B1BC-ADD8-46AE-A02E-EBF962B41F59}">
      <dgm:prSet/>
      <dgm:spPr/>
      <dgm:t>
        <a:bodyPr/>
        <a:lstStyle/>
        <a:p>
          <a:endParaRPr lang="en-US"/>
        </a:p>
      </dgm:t>
    </dgm:pt>
    <dgm:pt modelId="{4E83DC87-C010-AE40-9FF8-26EADC22968A}" type="pres">
      <dgm:prSet presAssocID="{14165F6B-E66D-4AEB-ADB6-B0ACBEED802E}" presName="vert0" presStyleCnt="0">
        <dgm:presLayoutVars>
          <dgm:dir/>
          <dgm:animOne val="branch"/>
          <dgm:animLvl val="lvl"/>
        </dgm:presLayoutVars>
      </dgm:prSet>
      <dgm:spPr/>
    </dgm:pt>
    <dgm:pt modelId="{62138C17-7B36-674F-91CC-8230B7C04B14}" type="pres">
      <dgm:prSet presAssocID="{21F7F493-EC66-4FDA-A657-8BFDCB378D7C}" presName="thickLine" presStyleLbl="alignNode1" presStyleIdx="0" presStyleCnt="3"/>
      <dgm:spPr/>
    </dgm:pt>
    <dgm:pt modelId="{B1AB1647-6062-6B45-91D3-4EEFBAD54307}" type="pres">
      <dgm:prSet presAssocID="{21F7F493-EC66-4FDA-A657-8BFDCB378D7C}" presName="horz1" presStyleCnt="0"/>
      <dgm:spPr/>
    </dgm:pt>
    <dgm:pt modelId="{76928961-4595-2343-A1D6-E9628187D742}" type="pres">
      <dgm:prSet presAssocID="{21F7F493-EC66-4FDA-A657-8BFDCB378D7C}" presName="tx1" presStyleLbl="revTx" presStyleIdx="0" presStyleCnt="3"/>
      <dgm:spPr/>
    </dgm:pt>
    <dgm:pt modelId="{92E377BF-C105-4B45-9EC2-A2D35F322B05}" type="pres">
      <dgm:prSet presAssocID="{21F7F493-EC66-4FDA-A657-8BFDCB378D7C}" presName="vert1" presStyleCnt="0"/>
      <dgm:spPr/>
    </dgm:pt>
    <dgm:pt modelId="{61543A40-8A8C-9F49-B512-AF916CE62C4F}" type="pres">
      <dgm:prSet presAssocID="{58538C08-9003-4076-8CB8-8336B1A1990E}" presName="thickLine" presStyleLbl="alignNode1" presStyleIdx="1" presStyleCnt="3"/>
      <dgm:spPr/>
    </dgm:pt>
    <dgm:pt modelId="{88CC8474-F170-824F-A4CA-E25522BC03B9}" type="pres">
      <dgm:prSet presAssocID="{58538C08-9003-4076-8CB8-8336B1A1990E}" presName="horz1" presStyleCnt="0"/>
      <dgm:spPr/>
    </dgm:pt>
    <dgm:pt modelId="{AA4A97C5-7FD7-B142-8487-64E49E2AE8C2}" type="pres">
      <dgm:prSet presAssocID="{58538C08-9003-4076-8CB8-8336B1A1990E}" presName="tx1" presStyleLbl="revTx" presStyleIdx="1" presStyleCnt="3"/>
      <dgm:spPr/>
    </dgm:pt>
    <dgm:pt modelId="{499A6C7A-C856-CA44-8692-5F6EB52450F6}" type="pres">
      <dgm:prSet presAssocID="{58538C08-9003-4076-8CB8-8336B1A1990E}" presName="vert1" presStyleCnt="0"/>
      <dgm:spPr/>
    </dgm:pt>
    <dgm:pt modelId="{144C6ACF-5667-F840-BE20-DFDB636B3042}" type="pres">
      <dgm:prSet presAssocID="{22F15714-A818-4137-977F-0FCBC1D2B232}" presName="thickLine" presStyleLbl="alignNode1" presStyleIdx="2" presStyleCnt="3"/>
      <dgm:spPr/>
    </dgm:pt>
    <dgm:pt modelId="{740C6C2B-89D9-374E-B76F-20E8ECFDDD10}" type="pres">
      <dgm:prSet presAssocID="{22F15714-A818-4137-977F-0FCBC1D2B232}" presName="horz1" presStyleCnt="0"/>
      <dgm:spPr/>
    </dgm:pt>
    <dgm:pt modelId="{618D2D7C-AED4-DF46-9035-3D083CFFC43B}" type="pres">
      <dgm:prSet presAssocID="{22F15714-A818-4137-977F-0FCBC1D2B232}" presName="tx1" presStyleLbl="revTx" presStyleIdx="2" presStyleCnt="3"/>
      <dgm:spPr/>
    </dgm:pt>
    <dgm:pt modelId="{FEED930E-817F-6947-9EB8-3B88B2E99996}" type="pres">
      <dgm:prSet presAssocID="{22F15714-A818-4137-977F-0FCBC1D2B232}" presName="vert1" presStyleCnt="0"/>
      <dgm:spPr/>
    </dgm:pt>
  </dgm:ptLst>
  <dgm:cxnLst>
    <dgm:cxn modelId="{25CA313B-4C43-4306-BD64-5B2EAD2B8F66}" srcId="{14165F6B-E66D-4AEB-ADB6-B0ACBEED802E}" destId="{21F7F493-EC66-4FDA-A657-8BFDCB378D7C}" srcOrd="0" destOrd="0" parTransId="{D5D0076E-8427-488A-87A6-E65D57B6F0C6}" sibTransId="{9CD53876-0A06-4904-A0C0-CD169E17BC7A}"/>
    <dgm:cxn modelId="{D9B5274A-73C0-4B44-90B3-0D688AF5FEA9}" type="presOf" srcId="{21F7F493-EC66-4FDA-A657-8BFDCB378D7C}" destId="{76928961-4595-2343-A1D6-E9628187D742}" srcOrd="0" destOrd="0" presId="urn:microsoft.com/office/officeart/2008/layout/LinedList"/>
    <dgm:cxn modelId="{E5E08650-29C6-C54C-B0DE-A050B79249BA}" type="presOf" srcId="{58538C08-9003-4076-8CB8-8336B1A1990E}" destId="{AA4A97C5-7FD7-B142-8487-64E49E2AE8C2}" srcOrd="0" destOrd="0" presId="urn:microsoft.com/office/officeart/2008/layout/LinedList"/>
    <dgm:cxn modelId="{8622F572-4D0E-DE49-BDAA-1858ACFAD909}" type="presOf" srcId="{14165F6B-E66D-4AEB-ADB6-B0ACBEED802E}" destId="{4E83DC87-C010-AE40-9FF8-26EADC22968A}" srcOrd="0" destOrd="0" presId="urn:microsoft.com/office/officeart/2008/layout/LinedList"/>
    <dgm:cxn modelId="{C921FFB5-B713-471E-8213-92EE91C06DD5}" srcId="{14165F6B-E66D-4AEB-ADB6-B0ACBEED802E}" destId="{58538C08-9003-4076-8CB8-8336B1A1990E}" srcOrd="1" destOrd="0" parTransId="{E23CCC73-6F02-4E3B-9F59-1B770BA19F93}" sibTransId="{D51FD804-EA6B-4050-A282-D1144394400D}"/>
    <dgm:cxn modelId="{7EC5B1BC-ADD8-46AE-A02E-EBF962B41F59}" srcId="{14165F6B-E66D-4AEB-ADB6-B0ACBEED802E}" destId="{22F15714-A818-4137-977F-0FCBC1D2B232}" srcOrd="2" destOrd="0" parTransId="{8341F527-FA8E-4362-8125-1EE5D4DF65DC}" sibTransId="{BEEFD7B9-3DB5-40A5-997A-A71CAAD6CB16}"/>
    <dgm:cxn modelId="{8D522AEE-C53B-8C45-8B93-C3F96348597C}" type="presOf" srcId="{22F15714-A818-4137-977F-0FCBC1D2B232}" destId="{618D2D7C-AED4-DF46-9035-3D083CFFC43B}" srcOrd="0" destOrd="0" presId="urn:microsoft.com/office/officeart/2008/layout/LinedList"/>
    <dgm:cxn modelId="{03063CF9-322A-3749-9B14-16FEE7D9B7EC}" type="presParOf" srcId="{4E83DC87-C010-AE40-9FF8-26EADC22968A}" destId="{62138C17-7B36-674F-91CC-8230B7C04B14}" srcOrd="0" destOrd="0" presId="urn:microsoft.com/office/officeart/2008/layout/LinedList"/>
    <dgm:cxn modelId="{0EC04B2D-ACC6-9441-A717-7AC2A8C4CB4C}" type="presParOf" srcId="{4E83DC87-C010-AE40-9FF8-26EADC22968A}" destId="{B1AB1647-6062-6B45-91D3-4EEFBAD54307}" srcOrd="1" destOrd="0" presId="urn:microsoft.com/office/officeart/2008/layout/LinedList"/>
    <dgm:cxn modelId="{B8E0F195-637C-A241-8141-46F8C1FCC6E2}" type="presParOf" srcId="{B1AB1647-6062-6B45-91D3-4EEFBAD54307}" destId="{76928961-4595-2343-A1D6-E9628187D742}" srcOrd="0" destOrd="0" presId="urn:microsoft.com/office/officeart/2008/layout/LinedList"/>
    <dgm:cxn modelId="{5D3E98C5-7EE5-2049-AD42-3406EF34FBAD}" type="presParOf" srcId="{B1AB1647-6062-6B45-91D3-4EEFBAD54307}" destId="{92E377BF-C105-4B45-9EC2-A2D35F322B05}" srcOrd="1" destOrd="0" presId="urn:microsoft.com/office/officeart/2008/layout/LinedList"/>
    <dgm:cxn modelId="{2CFDFA61-11B8-4A47-9D70-BCAA6D9B957C}" type="presParOf" srcId="{4E83DC87-C010-AE40-9FF8-26EADC22968A}" destId="{61543A40-8A8C-9F49-B512-AF916CE62C4F}" srcOrd="2" destOrd="0" presId="urn:microsoft.com/office/officeart/2008/layout/LinedList"/>
    <dgm:cxn modelId="{7090C930-02F4-F64F-A25D-F26EE803E749}" type="presParOf" srcId="{4E83DC87-C010-AE40-9FF8-26EADC22968A}" destId="{88CC8474-F170-824F-A4CA-E25522BC03B9}" srcOrd="3" destOrd="0" presId="urn:microsoft.com/office/officeart/2008/layout/LinedList"/>
    <dgm:cxn modelId="{7FF8B720-F002-4249-9FD9-74E734F48A54}" type="presParOf" srcId="{88CC8474-F170-824F-A4CA-E25522BC03B9}" destId="{AA4A97C5-7FD7-B142-8487-64E49E2AE8C2}" srcOrd="0" destOrd="0" presId="urn:microsoft.com/office/officeart/2008/layout/LinedList"/>
    <dgm:cxn modelId="{55658236-1411-2942-843F-77098416077F}" type="presParOf" srcId="{88CC8474-F170-824F-A4CA-E25522BC03B9}" destId="{499A6C7A-C856-CA44-8692-5F6EB52450F6}" srcOrd="1" destOrd="0" presId="urn:microsoft.com/office/officeart/2008/layout/LinedList"/>
    <dgm:cxn modelId="{B4AD5392-26DC-F546-B9D8-46534B2E8B2B}" type="presParOf" srcId="{4E83DC87-C010-AE40-9FF8-26EADC22968A}" destId="{144C6ACF-5667-F840-BE20-DFDB636B3042}" srcOrd="4" destOrd="0" presId="urn:microsoft.com/office/officeart/2008/layout/LinedList"/>
    <dgm:cxn modelId="{47445846-A549-5240-8835-AD2C57685C54}" type="presParOf" srcId="{4E83DC87-C010-AE40-9FF8-26EADC22968A}" destId="{740C6C2B-89D9-374E-B76F-20E8ECFDDD10}" srcOrd="5" destOrd="0" presId="urn:microsoft.com/office/officeart/2008/layout/LinedList"/>
    <dgm:cxn modelId="{36E9644A-7AF9-A246-A38E-00C982FE5D0D}" type="presParOf" srcId="{740C6C2B-89D9-374E-B76F-20E8ECFDDD10}" destId="{618D2D7C-AED4-DF46-9035-3D083CFFC43B}" srcOrd="0" destOrd="0" presId="urn:microsoft.com/office/officeart/2008/layout/LinedList"/>
    <dgm:cxn modelId="{0681CB95-3491-E741-8AF9-9A68A30D5C80}" type="presParOf" srcId="{740C6C2B-89D9-374E-B76F-20E8ECFDDD10}" destId="{FEED930E-817F-6947-9EB8-3B88B2E9999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3757A19-E33D-4EF5-B04B-B96CA447B6D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370B38F-1362-4959-AFCF-37AE77A5DF47}">
      <dgm:prSet/>
      <dgm:spPr/>
      <dgm:t>
        <a:bodyPr/>
        <a:lstStyle/>
        <a:p>
          <a:r>
            <a:rPr lang="ru-UA" baseline="0"/>
            <a:t>Президент України</a:t>
          </a:r>
          <a:endParaRPr lang="en-US"/>
        </a:p>
      </dgm:t>
    </dgm:pt>
    <dgm:pt modelId="{52D6D5E9-30EA-4EDD-A52B-EF737546FBCC}" type="parTrans" cxnId="{8B6B9D70-C1AC-42F1-A5B4-9A0AA79254F4}">
      <dgm:prSet/>
      <dgm:spPr/>
      <dgm:t>
        <a:bodyPr/>
        <a:lstStyle/>
        <a:p>
          <a:endParaRPr lang="en-US"/>
        </a:p>
      </dgm:t>
    </dgm:pt>
    <dgm:pt modelId="{71C045BC-7C93-4B3A-BFA9-F19B25C98079}" type="sibTrans" cxnId="{8B6B9D70-C1AC-42F1-A5B4-9A0AA79254F4}">
      <dgm:prSet/>
      <dgm:spPr/>
      <dgm:t>
        <a:bodyPr/>
        <a:lstStyle/>
        <a:p>
          <a:endParaRPr lang="en-US"/>
        </a:p>
      </dgm:t>
    </dgm:pt>
    <dgm:pt modelId="{5B85A6CD-F477-4C73-A9BE-11002E8A8E7F}">
      <dgm:prSet/>
      <dgm:spPr/>
      <dgm:t>
        <a:bodyPr/>
        <a:lstStyle/>
        <a:p>
          <a:r>
            <a:rPr lang="ru-UA" baseline="0"/>
            <a:t>Верховна Рада України</a:t>
          </a:r>
          <a:endParaRPr lang="en-US"/>
        </a:p>
      </dgm:t>
    </dgm:pt>
    <dgm:pt modelId="{173BE5B7-1D59-417B-8470-B050763B4B7D}" type="parTrans" cxnId="{739344B7-768E-4754-B33F-C3E60033DCB4}">
      <dgm:prSet/>
      <dgm:spPr/>
      <dgm:t>
        <a:bodyPr/>
        <a:lstStyle/>
        <a:p>
          <a:endParaRPr lang="en-US"/>
        </a:p>
      </dgm:t>
    </dgm:pt>
    <dgm:pt modelId="{77EDE524-6A56-48A9-B91C-AA93B4794C99}" type="sibTrans" cxnId="{739344B7-768E-4754-B33F-C3E60033DCB4}">
      <dgm:prSet/>
      <dgm:spPr/>
      <dgm:t>
        <a:bodyPr/>
        <a:lstStyle/>
        <a:p>
          <a:endParaRPr lang="en-US"/>
        </a:p>
      </dgm:t>
    </dgm:pt>
    <dgm:pt modelId="{01E6B0DE-08EB-4ED5-9A32-63ABA7DCB79F}">
      <dgm:prSet/>
      <dgm:spPr/>
      <dgm:t>
        <a:bodyPr/>
        <a:lstStyle/>
        <a:p>
          <a:r>
            <a:rPr lang="ru-UA" baseline="0"/>
            <a:t>Рахункова палата</a:t>
          </a:r>
          <a:endParaRPr lang="en-US"/>
        </a:p>
      </dgm:t>
    </dgm:pt>
    <dgm:pt modelId="{9A85AC73-CD11-4508-9CFD-11AF943F5DF4}" type="parTrans" cxnId="{26D5964C-E279-47A7-BD9F-704192D7867D}">
      <dgm:prSet/>
      <dgm:spPr/>
      <dgm:t>
        <a:bodyPr/>
        <a:lstStyle/>
        <a:p>
          <a:endParaRPr lang="en-US"/>
        </a:p>
      </dgm:t>
    </dgm:pt>
    <dgm:pt modelId="{F4552203-E9A2-44CD-B0B9-9FF924D7594C}" type="sibTrans" cxnId="{26D5964C-E279-47A7-BD9F-704192D7867D}">
      <dgm:prSet/>
      <dgm:spPr/>
      <dgm:t>
        <a:bodyPr/>
        <a:lstStyle/>
        <a:p>
          <a:endParaRPr lang="en-US"/>
        </a:p>
      </dgm:t>
    </dgm:pt>
    <dgm:pt modelId="{D3514E8C-0B00-4257-BE93-C96615E9D74C}">
      <dgm:prSet/>
      <dgm:spPr/>
      <dgm:t>
        <a:bodyPr/>
        <a:lstStyle/>
        <a:p>
          <a:r>
            <a:rPr lang="ru-UA" baseline="0"/>
            <a:t>Кабінет міністрів України</a:t>
          </a:r>
          <a:endParaRPr lang="en-US"/>
        </a:p>
      </dgm:t>
    </dgm:pt>
    <dgm:pt modelId="{E9BFCC9C-7F12-440B-9A92-9AFECA7DEEE9}" type="parTrans" cxnId="{4849A2D4-5203-417A-8B5A-9E092051A424}">
      <dgm:prSet/>
      <dgm:spPr/>
      <dgm:t>
        <a:bodyPr/>
        <a:lstStyle/>
        <a:p>
          <a:endParaRPr lang="en-US"/>
        </a:p>
      </dgm:t>
    </dgm:pt>
    <dgm:pt modelId="{46BC5098-7D5B-457A-9BC8-9B91A6F2730B}" type="sibTrans" cxnId="{4849A2D4-5203-417A-8B5A-9E092051A424}">
      <dgm:prSet/>
      <dgm:spPr/>
      <dgm:t>
        <a:bodyPr/>
        <a:lstStyle/>
        <a:p>
          <a:endParaRPr lang="en-US"/>
        </a:p>
      </dgm:t>
    </dgm:pt>
    <dgm:pt modelId="{419EAAC6-EB45-4107-89DE-1CE589B65E64}">
      <dgm:prSet/>
      <dgm:spPr/>
      <dgm:t>
        <a:bodyPr/>
        <a:lstStyle/>
        <a:p>
          <a:r>
            <a:rPr lang="ru-UA" baseline="0"/>
            <a:t>Міністерство фінансів</a:t>
          </a:r>
          <a:endParaRPr lang="en-US"/>
        </a:p>
      </dgm:t>
    </dgm:pt>
    <dgm:pt modelId="{863DB8E6-4037-4FCE-ADC2-87EBC7BD7A1A}" type="parTrans" cxnId="{0FA76106-6939-4D3A-B1E7-F799DD6B76F2}">
      <dgm:prSet/>
      <dgm:spPr/>
      <dgm:t>
        <a:bodyPr/>
        <a:lstStyle/>
        <a:p>
          <a:endParaRPr lang="en-US"/>
        </a:p>
      </dgm:t>
    </dgm:pt>
    <dgm:pt modelId="{B3A3DCD1-3458-4FA6-A1E9-797D7A87C400}" type="sibTrans" cxnId="{0FA76106-6939-4D3A-B1E7-F799DD6B76F2}">
      <dgm:prSet/>
      <dgm:spPr/>
      <dgm:t>
        <a:bodyPr/>
        <a:lstStyle/>
        <a:p>
          <a:endParaRPr lang="en-US"/>
        </a:p>
      </dgm:t>
    </dgm:pt>
    <dgm:pt modelId="{213E74A7-D8B8-4F47-AF75-04867A4F63CA}">
      <dgm:prSet/>
      <dgm:spPr/>
      <dgm:t>
        <a:bodyPr/>
        <a:lstStyle/>
        <a:p>
          <a:r>
            <a:rPr lang="ru-UA" baseline="0"/>
            <a:t>Державне казначейство</a:t>
          </a:r>
          <a:endParaRPr lang="en-US"/>
        </a:p>
      </dgm:t>
    </dgm:pt>
    <dgm:pt modelId="{1BFA71F3-AB4C-4E9D-A54C-762F7D1F204A}" type="parTrans" cxnId="{6AD59725-A6BA-4B45-BD75-EE554523E2F7}">
      <dgm:prSet/>
      <dgm:spPr/>
      <dgm:t>
        <a:bodyPr/>
        <a:lstStyle/>
        <a:p>
          <a:endParaRPr lang="en-US"/>
        </a:p>
      </dgm:t>
    </dgm:pt>
    <dgm:pt modelId="{BEFE992F-3AED-41FF-9BF5-5F6496C7753C}" type="sibTrans" cxnId="{6AD59725-A6BA-4B45-BD75-EE554523E2F7}">
      <dgm:prSet/>
      <dgm:spPr/>
      <dgm:t>
        <a:bodyPr/>
        <a:lstStyle/>
        <a:p>
          <a:endParaRPr lang="en-US"/>
        </a:p>
      </dgm:t>
    </dgm:pt>
    <dgm:pt modelId="{A0104FDB-43BC-4865-85D8-6800C75068EF}">
      <dgm:prSet/>
      <dgm:spPr/>
      <dgm:t>
        <a:bodyPr/>
        <a:lstStyle/>
        <a:p>
          <a:r>
            <a:rPr lang="ru-UA" baseline="0"/>
            <a:t>Розпорядники бюджетних коштів</a:t>
          </a:r>
          <a:endParaRPr lang="en-US"/>
        </a:p>
      </dgm:t>
    </dgm:pt>
    <dgm:pt modelId="{7E35E5B2-EBF7-47E1-BD82-0E8AE3A7A3AD}" type="parTrans" cxnId="{5F14886F-F3D8-4F72-82A9-5609840BD52E}">
      <dgm:prSet/>
      <dgm:spPr/>
      <dgm:t>
        <a:bodyPr/>
        <a:lstStyle/>
        <a:p>
          <a:endParaRPr lang="en-US"/>
        </a:p>
      </dgm:t>
    </dgm:pt>
    <dgm:pt modelId="{DC784566-C9A1-4D28-BABD-9A879205542A}" type="sibTrans" cxnId="{5F14886F-F3D8-4F72-82A9-5609840BD52E}">
      <dgm:prSet/>
      <dgm:spPr/>
      <dgm:t>
        <a:bodyPr/>
        <a:lstStyle/>
        <a:p>
          <a:endParaRPr lang="en-US"/>
        </a:p>
      </dgm:t>
    </dgm:pt>
    <dgm:pt modelId="{0BB3EEDE-5A56-D34C-B63E-BF8F3D350067}" type="pres">
      <dgm:prSet presAssocID="{43757A19-E33D-4EF5-B04B-B96CA447B6DB}" presName="linear" presStyleCnt="0">
        <dgm:presLayoutVars>
          <dgm:animLvl val="lvl"/>
          <dgm:resizeHandles val="exact"/>
        </dgm:presLayoutVars>
      </dgm:prSet>
      <dgm:spPr/>
    </dgm:pt>
    <dgm:pt modelId="{A2C06ED9-A98E-A24B-A144-A9D780B5C9B9}" type="pres">
      <dgm:prSet presAssocID="{D370B38F-1362-4959-AFCF-37AE77A5DF47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184819A1-14FC-EA43-8555-8F75003B230E}" type="pres">
      <dgm:prSet presAssocID="{71C045BC-7C93-4B3A-BFA9-F19B25C98079}" presName="spacer" presStyleCnt="0"/>
      <dgm:spPr/>
    </dgm:pt>
    <dgm:pt modelId="{EF92548F-81F0-0B42-B5A8-818C1EC2F7E2}" type="pres">
      <dgm:prSet presAssocID="{5B85A6CD-F477-4C73-A9BE-11002E8A8E7F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0423918B-4359-0744-BDB7-F602C66351E3}" type="pres">
      <dgm:prSet presAssocID="{77EDE524-6A56-48A9-B91C-AA93B4794C99}" presName="spacer" presStyleCnt="0"/>
      <dgm:spPr/>
    </dgm:pt>
    <dgm:pt modelId="{0B540C5B-F634-4642-945C-A867942FB751}" type="pres">
      <dgm:prSet presAssocID="{01E6B0DE-08EB-4ED5-9A32-63ABA7DCB79F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CA7856C8-6565-194B-ADCC-C2417FAB445D}" type="pres">
      <dgm:prSet presAssocID="{F4552203-E9A2-44CD-B0B9-9FF924D7594C}" presName="spacer" presStyleCnt="0"/>
      <dgm:spPr/>
    </dgm:pt>
    <dgm:pt modelId="{9F9F1B64-FB7F-5D4F-9C0E-B06DAFA48A97}" type="pres">
      <dgm:prSet presAssocID="{D3514E8C-0B00-4257-BE93-C96615E9D74C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ED02281A-8549-054D-BDB4-8BAFF5A30C9F}" type="pres">
      <dgm:prSet presAssocID="{46BC5098-7D5B-457A-9BC8-9B91A6F2730B}" presName="spacer" presStyleCnt="0"/>
      <dgm:spPr/>
    </dgm:pt>
    <dgm:pt modelId="{22A4B6E3-282E-A145-8112-F1F6E2499221}" type="pres">
      <dgm:prSet presAssocID="{419EAAC6-EB45-4107-89DE-1CE589B65E64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7B4ED79B-6DD5-B341-A1A7-EFA648057173}" type="pres">
      <dgm:prSet presAssocID="{B3A3DCD1-3458-4FA6-A1E9-797D7A87C400}" presName="spacer" presStyleCnt="0"/>
      <dgm:spPr/>
    </dgm:pt>
    <dgm:pt modelId="{079BD369-BAFF-8143-B700-5B81F30C15C0}" type="pres">
      <dgm:prSet presAssocID="{213E74A7-D8B8-4F47-AF75-04867A4F63CA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714DCD65-E83B-1D4B-8067-01BDE879A374}" type="pres">
      <dgm:prSet presAssocID="{BEFE992F-3AED-41FF-9BF5-5F6496C7753C}" presName="spacer" presStyleCnt="0"/>
      <dgm:spPr/>
    </dgm:pt>
    <dgm:pt modelId="{7A12CAFB-9329-CE45-81E7-8DD58035A128}" type="pres">
      <dgm:prSet presAssocID="{A0104FDB-43BC-4865-85D8-6800C75068EF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EA03D502-CDAF-C047-807D-017A527F7DF4}" type="presOf" srcId="{213E74A7-D8B8-4F47-AF75-04867A4F63CA}" destId="{079BD369-BAFF-8143-B700-5B81F30C15C0}" srcOrd="0" destOrd="0" presId="urn:microsoft.com/office/officeart/2005/8/layout/vList2"/>
    <dgm:cxn modelId="{0FA76106-6939-4D3A-B1E7-F799DD6B76F2}" srcId="{43757A19-E33D-4EF5-B04B-B96CA447B6DB}" destId="{419EAAC6-EB45-4107-89DE-1CE589B65E64}" srcOrd="4" destOrd="0" parTransId="{863DB8E6-4037-4FCE-ADC2-87EBC7BD7A1A}" sibTransId="{B3A3DCD1-3458-4FA6-A1E9-797D7A87C400}"/>
    <dgm:cxn modelId="{9D374509-59E8-DF45-85AC-04F7ACC18232}" type="presOf" srcId="{43757A19-E33D-4EF5-B04B-B96CA447B6DB}" destId="{0BB3EEDE-5A56-D34C-B63E-BF8F3D350067}" srcOrd="0" destOrd="0" presId="urn:microsoft.com/office/officeart/2005/8/layout/vList2"/>
    <dgm:cxn modelId="{6AD59725-A6BA-4B45-BD75-EE554523E2F7}" srcId="{43757A19-E33D-4EF5-B04B-B96CA447B6DB}" destId="{213E74A7-D8B8-4F47-AF75-04867A4F63CA}" srcOrd="5" destOrd="0" parTransId="{1BFA71F3-AB4C-4E9D-A54C-762F7D1F204A}" sibTransId="{BEFE992F-3AED-41FF-9BF5-5F6496C7753C}"/>
    <dgm:cxn modelId="{9B5A7827-AACC-3246-A81C-A83E82E80370}" type="presOf" srcId="{5B85A6CD-F477-4C73-A9BE-11002E8A8E7F}" destId="{EF92548F-81F0-0B42-B5A8-818C1EC2F7E2}" srcOrd="0" destOrd="0" presId="urn:microsoft.com/office/officeart/2005/8/layout/vList2"/>
    <dgm:cxn modelId="{26D5964C-E279-47A7-BD9F-704192D7867D}" srcId="{43757A19-E33D-4EF5-B04B-B96CA447B6DB}" destId="{01E6B0DE-08EB-4ED5-9A32-63ABA7DCB79F}" srcOrd="2" destOrd="0" parTransId="{9A85AC73-CD11-4508-9CFD-11AF943F5DF4}" sibTransId="{F4552203-E9A2-44CD-B0B9-9FF924D7594C}"/>
    <dgm:cxn modelId="{35248354-3F04-BA4C-94E5-E5B39365BDC6}" type="presOf" srcId="{D3514E8C-0B00-4257-BE93-C96615E9D74C}" destId="{9F9F1B64-FB7F-5D4F-9C0E-B06DAFA48A97}" srcOrd="0" destOrd="0" presId="urn:microsoft.com/office/officeart/2005/8/layout/vList2"/>
    <dgm:cxn modelId="{B055CE58-2889-8147-ABDF-1C9A8557753F}" type="presOf" srcId="{D370B38F-1362-4959-AFCF-37AE77A5DF47}" destId="{A2C06ED9-A98E-A24B-A144-A9D780B5C9B9}" srcOrd="0" destOrd="0" presId="urn:microsoft.com/office/officeart/2005/8/layout/vList2"/>
    <dgm:cxn modelId="{CB798C5B-50FE-BB40-B81F-B24F4EFD2A9B}" type="presOf" srcId="{419EAAC6-EB45-4107-89DE-1CE589B65E64}" destId="{22A4B6E3-282E-A145-8112-F1F6E2499221}" srcOrd="0" destOrd="0" presId="urn:microsoft.com/office/officeart/2005/8/layout/vList2"/>
    <dgm:cxn modelId="{5F14886F-F3D8-4F72-82A9-5609840BD52E}" srcId="{43757A19-E33D-4EF5-B04B-B96CA447B6DB}" destId="{A0104FDB-43BC-4865-85D8-6800C75068EF}" srcOrd="6" destOrd="0" parTransId="{7E35E5B2-EBF7-47E1-BD82-0E8AE3A7A3AD}" sibTransId="{DC784566-C9A1-4D28-BABD-9A879205542A}"/>
    <dgm:cxn modelId="{8B6B9D70-C1AC-42F1-A5B4-9A0AA79254F4}" srcId="{43757A19-E33D-4EF5-B04B-B96CA447B6DB}" destId="{D370B38F-1362-4959-AFCF-37AE77A5DF47}" srcOrd="0" destOrd="0" parTransId="{52D6D5E9-30EA-4EDD-A52B-EF737546FBCC}" sibTransId="{71C045BC-7C93-4B3A-BFA9-F19B25C98079}"/>
    <dgm:cxn modelId="{01111B73-84B9-3348-9B1B-AFC5B720D8B9}" type="presOf" srcId="{A0104FDB-43BC-4865-85D8-6800C75068EF}" destId="{7A12CAFB-9329-CE45-81E7-8DD58035A128}" srcOrd="0" destOrd="0" presId="urn:microsoft.com/office/officeart/2005/8/layout/vList2"/>
    <dgm:cxn modelId="{739344B7-768E-4754-B33F-C3E60033DCB4}" srcId="{43757A19-E33D-4EF5-B04B-B96CA447B6DB}" destId="{5B85A6CD-F477-4C73-A9BE-11002E8A8E7F}" srcOrd="1" destOrd="0" parTransId="{173BE5B7-1D59-417B-8470-B050763B4B7D}" sibTransId="{77EDE524-6A56-48A9-B91C-AA93B4794C99}"/>
    <dgm:cxn modelId="{3E4EF4D3-7ACA-7C48-924C-3CD75E605D26}" type="presOf" srcId="{01E6B0DE-08EB-4ED5-9A32-63ABA7DCB79F}" destId="{0B540C5B-F634-4642-945C-A867942FB751}" srcOrd="0" destOrd="0" presId="urn:microsoft.com/office/officeart/2005/8/layout/vList2"/>
    <dgm:cxn modelId="{4849A2D4-5203-417A-8B5A-9E092051A424}" srcId="{43757A19-E33D-4EF5-B04B-B96CA447B6DB}" destId="{D3514E8C-0B00-4257-BE93-C96615E9D74C}" srcOrd="3" destOrd="0" parTransId="{E9BFCC9C-7F12-440B-9A92-9AFECA7DEEE9}" sibTransId="{46BC5098-7D5B-457A-9BC8-9B91A6F2730B}"/>
    <dgm:cxn modelId="{7A3527B6-365E-A540-9C68-23E98EF6B390}" type="presParOf" srcId="{0BB3EEDE-5A56-D34C-B63E-BF8F3D350067}" destId="{A2C06ED9-A98E-A24B-A144-A9D780B5C9B9}" srcOrd="0" destOrd="0" presId="urn:microsoft.com/office/officeart/2005/8/layout/vList2"/>
    <dgm:cxn modelId="{0164C3CE-A558-864F-ADC6-EC961C981D40}" type="presParOf" srcId="{0BB3EEDE-5A56-D34C-B63E-BF8F3D350067}" destId="{184819A1-14FC-EA43-8555-8F75003B230E}" srcOrd="1" destOrd="0" presId="urn:microsoft.com/office/officeart/2005/8/layout/vList2"/>
    <dgm:cxn modelId="{67936EA0-2DFC-2045-9192-03FFCB0815C7}" type="presParOf" srcId="{0BB3EEDE-5A56-D34C-B63E-BF8F3D350067}" destId="{EF92548F-81F0-0B42-B5A8-818C1EC2F7E2}" srcOrd="2" destOrd="0" presId="urn:microsoft.com/office/officeart/2005/8/layout/vList2"/>
    <dgm:cxn modelId="{9020ED4A-F1C2-404A-8945-BB4F5143E8B0}" type="presParOf" srcId="{0BB3EEDE-5A56-D34C-B63E-BF8F3D350067}" destId="{0423918B-4359-0744-BDB7-F602C66351E3}" srcOrd="3" destOrd="0" presId="urn:microsoft.com/office/officeart/2005/8/layout/vList2"/>
    <dgm:cxn modelId="{BEBDDC86-5500-C64F-B23E-FDD2E8BAA340}" type="presParOf" srcId="{0BB3EEDE-5A56-D34C-B63E-BF8F3D350067}" destId="{0B540C5B-F634-4642-945C-A867942FB751}" srcOrd="4" destOrd="0" presId="urn:microsoft.com/office/officeart/2005/8/layout/vList2"/>
    <dgm:cxn modelId="{1C79CBCC-3EF6-BE49-A08C-938FB9DACF73}" type="presParOf" srcId="{0BB3EEDE-5A56-D34C-B63E-BF8F3D350067}" destId="{CA7856C8-6565-194B-ADCC-C2417FAB445D}" srcOrd="5" destOrd="0" presId="urn:microsoft.com/office/officeart/2005/8/layout/vList2"/>
    <dgm:cxn modelId="{89FA2AEC-9B53-8144-8EE4-F0997B2275B9}" type="presParOf" srcId="{0BB3EEDE-5A56-D34C-B63E-BF8F3D350067}" destId="{9F9F1B64-FB7F-5D4F-9C0E-B06DAFA48A97}" srcOrd="6" destOrd="0" presId="urn:microsoft.com/office/officeart/2005/8/layout/vList2"/>
    <dgm:cxn modelId="{1E0B2CB5-FEB3-2D44-8B72-7CB0DE22A202}" type="presParOf" srcId="{0BB3EEDE-5A56-D34C-B63E-BF8F3D350067}" destId="{ED02281A-8549-054D-BDB4-8BAFF5A30C9F}" srcOrd="7" destOrd="0" presId="urn:microsoft.com/office/officeart/2005/8/layout/vList2"/>
    <dgm:cxn modelId="{26E402C5-B279-7D4D-8993-1866AC1D639A}" type="presParOf" srcId="{0BB3EEDE-5A56-D34C-B63E-BF8F3D350067}" destId="{22A4B6E3-282E-A145-8112-F1F6E2499221}" srcOrd="8" destOrd="0" presId="urn:microsoft.com/office/officeart/2005/8/layout/vList2"/>
    <dgm:cxn modelId="{AF319ED4-6F0E-B744-94A8-F0D54B120353}" type="presParOf" srcId="{0BB3EEDE-5A56-D34C-B63E-BF8F3D350067}" destId="{7B4ED79B-6DD5-B341-A1A7-EFA648057173}" srcOrd="9" destOrd="0" presId="urn:microsoft.com/office/officeart/2005/8/layout/vList2"/>
    <dgm:cxn modelId="{1A85E42D-C090-A249-AA14-E77C41404036}" type="presParOf" srcId="{0BB3EEDE-5A56-D34C-B63E-BF8F3D350067}" destId="{079BD369-BAFF-8143-B700-5B81F30C15C0}" srcOrd="10" destOrd="0" presId="urn:microsoft.com/office/officeart/2005/8/layout/vList2"/>
    <dgm:cxn modelId="{4DB298E2-3305-E14C-A14B-6531B8865515}" type="presParOf" srcId="{0BB3EEDE-5A56-D34C-B63E-BF8F3D350067}" destId="{714DCD65-E83B-1D4B-8067-01BDE879A374}" srcOrd="11" destOrd="0" presId="urn:microsoft.com/office/officeart/2005/8/layout/vList2"/>
    <dgm:cxn modelId="{96CD141E-9109-3344-87E9-FE2E2553DF59}" type="presParOf" srcId="{0BB3EEDE-5A56-D34C-B63E-BF8F3D350067}" destId="{7A12CAFB-9329-CE45-81E7-8DD58035A12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83014CB-CDE5-4801-AF6F-879E474E0FAD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DC774B87-02C7-4BA7-8135-39599CB9566D}">
      <dgm:prSet custT="1"/>
      <dgm:spPr/>
      <dgm:t>
        <a:bodyPr/>
        <a:lstStyle/>
        <a:p>
          <a:r>
            <a:rPr lang="uk-UA" sz="2400" dirty="0"/>
            <a:t>складання</a:t>
          </a:r>
          <a:r>
            <a:rPr lang="uk-UA" sz="2000" dirty="0"/>
            <a:t> </a:t>
          </a:r>
          <a:r>
            <a:rPr lang="uk-UA" sz="2400" dirty="0"/>
            <a:t>проектів</a:t>
          </a:r>
          <a:r>
            <a:rPr lang="uk-UA" sz="2000" dirty="0"/>
            <a:t> </a:t>
          </a:r>
          <a:r>
            <a:rPr lang="uk-UA" sz="2400" dirty="0"/>
            <a:t>бюджетів</a:t>
          </a:r>
          <a:r>
            <a:rPr lang="uk-UA" sz="2000" dirty="0"/>
            <a:t>;</a:t>
          </a:r>
          <a:endParaRPr lang="en-US" sz="2000" dirty="0"/>
        </a:p>
      </dgm:t>
    </dgm:pt>
    <dgm:pt modelId="{4686D635-A5DC-4F72-8C68-B87C2A997833}" type="parTrans" cxnId="{26AEDD60-EE09-466F-853C-84EEA29B7F7F}">
      <dgm:prSet/>
      <dgm:spPr/>
      <dgm:t>
        <a:bodyPr/>
        <a:lstStyle/>
        <a:p>
          <a:endParaRPr lang="en-US"/>
        </a:p>
      </dgm:t>
    </dgm:pt>
    <dgm:pt modelId="{4A05B433-E0BA-4A0E-B341-5F060E83F8A7}" type="sibTrans" cxnId="{26AEDD60-EE09-466F-853C-84EEA29B7F7F}">
      <dgm:prSet/>
      <dgm:spPr/>
      <dgm:t>
        <a:bodyPr/>
        <a:lstStyle/>
        <a:p>
          <a:endParaRPr lang="en-US"/>
        </a:p>
      </dgm:t>
    </dgm:pt>
    <dgm:pt modelId="{510F3A8D-064E-419F-96CF-0D412B34C68D}">
      <dgm:prSet custT="1"/>
      <dgm:spPr/>
      <dgm:t>
        <a:bodyPr/>
        <a:lstStyle/>
        <a:p>
          <a:r>
            <a:rPr lang="uk-UA" sz="2000" dirty="0"/>
            <a:t>розгляд та прийняття закону про державний бюджет України, рішень про місцеві бюджети;</a:t>
          </a:r>
          <a:endParaRPr lang="en-US" sz="2000" dirty="0"/>
        </a:p>
      </dgm:t>
    </dgm:pt>
    <dgm:pt modelId="{2EF574AE-5E44-4976-911B-1C10B0A29772}" type="parTrans" cxnId="{7300C64B-13A2-4350-A2BA-E0752611B92A}">
      <dgm:prSet/>
      <dgm:spPr/>
      <dgm:t>
        <a:bodyPr/>
        <a:lstStyle/>
        <a:p>
          <a:endParaRPr lang="en-US"/>
        </a:p>
      </dgm:t>
    </dgm:pt>
    <dgm:pt modelId="{874D307E-A657-4B6F-A50B-E551ADA606BC}" type="sibTrans" cxnId="{7300C64B-13A2-4350-A2BA-E0752611B92A}">
      <dgm:prSet/>
      <dgm:spPr/>
      <dgm:t>
        <a:bodyPr/>
        <a:lstStyle/>
        <a:p>
          <a:endParaRPr lang="en-US"/>
        </a:p>
      </dgm:t>
    </dgm:pt>
    <dgm:pt modelId="{58451BAC-1667-4EFA-A8CF-408F796D8919}">
      <dgm:prSet custT="1"/>
      <dgm:spPr/>
      <dgm:t>
        <a:bodyPr/>
        <a:lstStyle/>
        <a:p>
          <a:r>
            <a:rPr lang="uk-UA" sz="2000" dirty="0"/>
            <a:t>виконання бюджету, в тому числі у разі необхідності внесення змін до закону про Державний бюджет України, рішення про місцеві бюджети;</a:t>
          </a:r>
          <a:endParaRPr lang="en-US" sz="2000" dirty="0"/>
        </a:p>
      </dgm:t>
    </dgm:pt>
    <dgm:pt modelId="{2CEDCF05-8B91-421D-AC55-CF144891C3F8}" type="parTrans" cxnId="{3F5C6793-BE15-40A5-BB42-560A33C4B31C}">
      <dgm:prSet/>
      <dgm:spPr/>
      <dgm:t>
        <a:bodyPr/>
        <a:lstStyle/>
        <a:p>
          <a:endParaRPr lang="en-US"/>
        </a:p>
      </dgm:t>
    </dgm:pt>
    <dgm:pt modelId="{025F87A8-B6E7-444C-A689-79F5D512C522}" type="sibTrans" cxnId="{3F5C6793-BE15-40A5-BB42-560A33C4B31C}">
      <dgm:prSet/>
      <dgm:spPr/>
      <dgm:t>
        <a:bodyPr/>
        <a:lstStyle/>
        <a:p>
          <a:endParaRPr lang="en-US"/>
        </a:p>
      </dgm:t>
    </dgm:pt>
    <dgm:pt modelId="{6F09C7A3-EE63-4739-B7F7-F43ABF9045E8}">
      <dgm:prSet custT="1"/>
      <dgm:spPr/>
      <dgm:t>
        <a:bodyPr/>
        <a:lstStyle/>
        <a:p>
          <a:r>
            <a:rPr lang="uk-UA" sz="2000" dirty="0"/>
            <a:t>підготовка та розгляд звіту про виконання бюджету і прийняття рішення щодо нього.</a:t>
          </a:r>
          <a:endParaRPr lang="en-US" sz="2000" dirty="0"/>
        </a:p>
      </dgm:t>
    </dgm:pt>
    <dgm:pt modelId="{5C1BEF91-2CC8-40EE-BE9B-5BA6A0C28FED}" type="parTrans" cxnId="{24CEA92C-C947-441A-8CF3-86F3E18C1843}">
      <dgm:prSet/>
      <dgm:spPr/>
      <dgm:t>
        <a:bodyPr/>
        <a:lstStyle/>
        <a:p>
          <a:endParaRPr lang="en-US"/>
        </a:p>
      </dgm:t>
    </dgm:pt>
    <dgm:pt modelId="{781072E7-F2AF-409A-ACC1-56DB848518E9}" type="sibTrans" cxnId="{24CEA92C-C947-441A-8CF3-86F3E18C1843}">
      <dgm:prSet/>
      <dgm:spPr/>
      <dgm:t>
        <a:bodyPr/>
        <a:lstStyle/>
        <a:p>
          <a:endParaRPr lang="en-US"/>
        </a:p>
      </dgm:t>
    </dgm:pt>
    <dgm:pt modelId="{F96A77BD-35FC-ED41-A2E7-A939FBD20B47}" type="pres">
      <dgm:prSet presAssocID="{C83014CB-CDE5-4801-AF6F-879E474E0FAD}" presName="outerComposite" presStyleCnt="0">
        <dgm:presLayoutVars>
          <dgm:chMax val="5"/>
          <dgm:dir/>
          <dgm:resizeHandles val="exact"/>
        </dgm:presLayoutVars>
      </dgm:prSet>
      <dgm:spPr/>
    </dgm:pt>
    <dgm:pt modelId="{1E2E058D-E71A-D744-A7C7-F6CAD69931EC}" type="pres">
      <dgm:prSet presAssocID="{C83014CB-CDE5-4801-AF6F-879E474E0FAD}" presName="dummyMaxCanvas" presStyleCnt="0">
        <dgm:presLayoutVars/>
      </dgm:prSet>
      <dgm:spPr/>
    </dgm:pt>
    <dgm:pt modelId="{C3B65220-236B-A74A-B847-964FCB2EF6CE}" type="pres">
      <dgm:prSet presAssocID="{C83014CB-CDE5-4801-AF6F-879E474E0FAD}" presName="FourNodes_1" presStyleLbl="node1" presStyleIdx="0" presStyleCnt="4" custLinFactNeighborY="-1527">
        <dgm:presLayoutVars>
          <dgm:bulletEnabled val="1"/>
        </dgm:presLayoutVars>
      </dgm:prSet>
      <dgm:spPr/>
    </dgm:pt>
    <dgm:pt modelId="{56AF05F3-AA49-9C4A-BF7D-906871F20775}" type="pres">
      <dgm:prSet presAssocID="{C83014CB-CDE5-4801-AF6F-879E474E0FAD}" presName="FourNodes_2" presStyleLbl="node1" presStyleIdx="1" presStyleCnt="4">
        <dgm:presLayoutVars>
          <dgm:bulletEnabled val="1"/>
        </dgm:presLayoutVars>
      </dgm:prSet>
      <dgm:spPr/>
    </dgm:pt>
    <dgm:pt modelId="{DCEEC615-0C21-C342-89E3-F95E82074CF4}" type="pres">
      <dgm:prSet presAssocID="{C83014CB-CDE5-4801-AF6F-879E474E0FAD}" presName="FourNodes_3" presStyleLbl="node1" presStyleIdx="2" presStyleCnt="4">
        <dgm:presLayoutVars>
          <dgm:bulletEnabled val="1"/>
        </dgm:presLayoutVars>
      </dgm:prSet>
      <dgm:spPr/>
    </dgm:pt>
    <dgm:pt modelId="{E6A2DC62-7C0C-2C46-8CFE-1FA7FA115571}" type="pres">
      <dgm:prSet presAssocID="{C83014CB-CDE5-4801-AF6F-879E474E0FAD}" presName="FourNodes_4" presStyleLbl="node1" presStyleIdx="3" presStyleCnt="4">
        <dgm:presLayoutVars>
          <dgm:bulletEnabled val="1"/>
        </dgm:presLayoutVars>
      </dgm:prSet>
      <dgm:spPr/>
    </dgm:pt>
    <dgm:pt modelId="{F278964E-5A3D-9447-9341-2B9E2E361432}" type="pres">
      <dgm:prSet presAssocID="{C83014CB-CDE5-4801-AF6F-879E474E0FAD}" presName="FourConn_1-2" presStyleLbl="fgAccFollowNode1" presStyleIdx="0" presStyleCnt="3">
        <dgm:presLayoutVars>
          <dgm:bulletEnabled val="1"/>
        </dgm:presLayoutVars>
      </dgm:prSet>
      <dgm:spPr/>
    </dgm:pt>
    <dgm:pt modelId="{E62C5851-7F5B-D645-A4EF-CBBE8AE5EF4E}" type="pres">
      <dgm:prSet presAssocID="{C83014CB-CDE5-4801-AF6F-879E474E0FAD}" presName="FourConn_2-3" presStyleLbl="fgAccFollowNode1" presStyleIdx="1" presStyleCnt="3">
        <dgm:presLayoutVars>
          <dgm:bulletEnabled val="1"/>
        </dgm:presLayoutVars>
      </dgm:prSet>
      <dgm:spPr/>
    </dgm:pt>
    <dgm:pt modelId="{A7F3AFC6-2BEB-6145-A650-81E24F3D4F20}" type="pres">
      <dgm:prSet presAssocID="{C83014CB-CDE5-4801-AF6F-879E474E0FAD}" presName="FourConn_3-4" presStyleLbl="fgAccFollowNode1" presStyleIdx="2" presStyleCnt="3">
        <dgm:presLayoutVars>
          <dgm:bulletEnabled val="1"/>
        </dgm:presLayoutVars>
      </dgm:prSet>
      <dgm:spPr/>
    </dgm:pt>
    <dgm:pt modelId="{89CA33A3-4FFF-9E4E-AAA2-1D1E180581CE}" type="pres">
      <dgm:prSet presAssocID="{C83014CB-CDE5-4801-AF6F-879E474E0FAD}" presName="FourNodes_1_text" presStyleLbl="node1" presStyleIdx="3" presStyleCnt="4">
        <dgm:presLayoutVars>
          <dgm:bulletEnabled val="1"/>
        </dgm:presLayoutVars>
      </dgm:prSet>
      <dgm:spPr/>
    </dgm:pt>
    <dgm:pt modelId="{02CCCE4D-7176-5B48-8C13-BB0E3888E9AC}" type="pres">
      <dgm:prSet presAssocID="{C83014CB-CDE5-4801-AF6F-879E474E0FAD}" presName="FourNodes_2_text" presStyleLbl="node1" presStyleIdx="3" presStyleCnt="4">
        <dgm:presLayoutVars>
          <dgm:bulletEnabled val="1"/>
        </dgm:presLayoutVars>
      </dgm:prSet>
      <dgm:spPr/>
    </dgm:pt>
    <dgm:pt modelId="{A2C63D83-6FF3-C740-BC58-364772BAF460}" type="pres">
      <dgm:prSet presAssocID="{C83014CB-CDE5-4801-AF6F-879E474E0FAD}" presName="FourNodes_3_text" presStyleLbl="node1" presStyleIdx="3" presStyleCnt="4">
        <dgm:presLayoutVars>
          <dgm:bulletEnabled val="1"/>
        </dgm:presLayoutVars>
      </dgm:prSet>
      <dgm:spPr/>
    </dgm:pt>
    <dgm:pt modelId="{842C0188-A1AD-5747-B014-83F0DA1E2AB3}" type="pres">
      <dgm:prSet presAssocID="{C83014CB-CDE5-4801-AF6F-879E474E0FAD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0219D18-C463-B143-84E0-91FC51D046AA}" type="presOf" srcId="{4A05B433-E0BA-4A0E-B341-5F060E83F8A7}" destId="{F278964E-5A3D-9447-9341-2B9E2E361432}" srcOrd="0" destOrd="0" presId="urn:microsoft.com/office/officeart/2005/8/layout/vProcess5"/>
    <dgm:cxn modelId="{ADDC4229-B559-2C49-9690-F98FF8393542}" type="presOf" srcId="{510F3A8D-064E-419F-96CF-0D412B34C68D}" destId="{02CCCE4D-7176-5B48-8C13-BB0E3888E9AC}" srcOrd="1" destOrd="0" presId="urn:microsoft.com/office/officeart/2005/8/layout/vProcess5"/>
    <dgm:cxn modelId="{24CEA92C-C947-441A-8CF3-86F3E18C1843}" srcId="{C83014CB-CDE5-4801-AF6F-879E474E0FAD}" destId="{6F09C7A3-EE63-4739-B7F7-F43ABF9045E8}" srcOrd="3" destOrd="0" parTransId="{5C1BEF91-2CC8-40EE-BE9B-5BA6A0C28FED}" sibTransId="{781072E7-F2AF-409A-ACC1-56DB848518E9}"/>
    <dgm:cxn modelId="{86A62E2D-6915-6B44-8A56-526B234F8FE0}" type="presOf" srcId="{6F09C7A3-EE63-4739-B7F7-F43ABF9045E8}" destId="{842C0188-A1AD-5747-B014-83F0DA1E2AB3}" srcOrd="1" destOrd="0" presId="urn:microsoft.com/office/officeart/2005/8/layout/vProcess5"/>
    <dgm:cxn modelId="{462F9A4B-901A-AA4B-AD70-9C9E330159B4}" type="presOf" srcId="{C83014CB-CDE5-4801-AF6F-879E474E0FAD}" destId="{F96A77BD-35FC-ED41-A2E7-A939FBD20B47}" srcOrd="0" destOrd="0" presId="urn:microsoft.com/office/officeart/2005/8/layout/vProcess5"/>
    <dgm:cxn modelId="{7300C64B-13A2-4350-A2BA-E0752611B92A}" srcId="{C83014CB-CDE5-4801-AF6F-879E474E0FAD}" destId="{510F3A8D-064E-419F-96CF-0D412B34C68D}" srcOrd="1" destOrd="0" parTransId="{2EF574AE-5E44-4976-911B-1C10B0A29772}" sibTransId="{874D307E-A657-4B6F-A50B-E551ADA606BC}"/>
    <dgm:cxn modelId="{EFCA4652-B6FB-304E-80C3-868880A920F1}" type="presOf" srcId="{6F09C7A3-EE63-4739-B7F7-F43ABF9045E8}" destId="{E6A2DC62-7C0C-2C46-8CFE-1FA7FA115571}" srcOrd="0" destOrd="0" presId="urn:microsoft.com/office/officeart/2005/8/layout/vProcess5"/>
    <dgm:cxn modelId="{26AEDD60-EE09-466F-853C-84EEA29B7F7F}" srcId="{C83014CB-CDE5-4801-AF6F-879E474E0FAD}" destId="{DC774B87-02C7-4BA7-8135-39599CB9566D}" srcOrd="0" destOrd="0" parTransId="{4686D635-A5DC-4F72-8C68-B87C2A997833}" sibTransId="{4A05B433-E0BA-4A0E-B341-5F060E83F8A7}"/>
    <dgm:cxn modelId="{3F5C6793-BE15-40A5-BB42-560A33C4B31C}" srcId="{C83014CB-CDE5-4801-AF6F-879E474E0FAD}" destId="{58451BAC-1667-4EFA-A8CF-408F796D8919}" srcOrd="2" destOrd="0" parTransId="{2CEDCF05-8B91-421D-AC55-CF144891C3F8}" sibTransId="{025F87A8-B6E7-444C-A689-79F5D512C522}"/>
    <dgm:cxn modelId="{45E40797-B072-9C42-86C8-7E79E51F1902}" type="presOf" srcId="{874D307E-A657-4B6F-A50B-E551ADA606BC}" destId="{E62C5851-7F5B-D645-A4EF-CBBE8AE5EF4E}" srcOrd="0" destOrd="0" presId="urn:microsoft.com/office/officeart/2005/8/layout/vProcess5"/>
    <dgm:cxn modelId="{47984DA6-65DF-FD4C-8BB2-F81E84830996}" type="presOf" srcId="{DC774B87-02C7-4BA7-8135-39599CB9566D}" destId="{89CA33A3-4FFF-9E4E-AAA2-1D1E180581CE}" srcOrd="1" destOrd="0" presId="urn:microsoft.com/office/officeart/2005/8/layout/vProcess5"/>
    <dgm:cxn modelId="{CD72C2B2-34BB-094C-87C7-F09D52C5134F}" type="presOf" srcId="{58451BAC-1667-4EFA-A8CF-408F796D8919}" destId="{A2C63D83-6FF3-C740-BC58-364772BAF460}" srcOrd="1" destOrd="0" presId="urn:microsoft.com/office/officeart/2005/8/layout/vProcess5"/>
    <dgm:cxn modelId="{1DF6D9B6-8159-A64D-8898-D3EC788A1A7F}" type="presOf" srcId="{58451BAC-1667-4EFA-A8CF-408F796D8919}" destId="{DCEEC615-0C21-C342-89E3-F95E82074CF4}" srcOrd="0" destOrd="0" presId="urn:microsoft.com/office/officeart/2005/8/layout/vProcess5"/>
    <dgm:cxn modelId="{10AC20CD-87CE-EC49-8776-D601C6B9C8E0}" type="presOf" srcId="{025F87A8-B6E7-444C-A689-79F5D512C522}" destId="{A7F3AFC6-2BEB-6145-A650-81E24F3D4F20}" srcOrd="0" destOrd="0" presId="urn:microsoft.com/office/officeart/2005/8/layout/vProcess5"/>
    <dgm:cxn modelId="{0F9809F4-4651-224D-8593-1E00D8E4FEA9}" type="presOf" srcId="{510F3A8D-064E-419F-96CF-0D412B34C68D}" destId="{56AF05F3-AA49-9C4A-BF7D-906871F20775}" srcOrd="0" destOrd="0" presId="urn:microsoft.com/office/officeart/2005/8/layout/vProcess5"/>
    <dgm:cxn modelId="{FDF312FE-B47F-FE4F-9435-70FB28BD672F}" type="presOf" srcId="{DC774B87-02C7-4BA7-8135-39599CB9566D}" destId="{C3B65220-236B-A74A-B847-964FCB2EF6CE}" srcOrd="0" destOrd="0" presId="urn:microsoft.com/office/officeart/2005/8/layout/vProcess5"/>
    <dgm:cxn modelId="{115F70FA-843D-CD42-A471-E84B92620F07}" type="presParOf" srcId="{F96A77BD-35FC-ED41-A2E7-A939FBD20B47}" destId="{1E2E058D-E71A-D744-A7C7-F6CAD69931EC}" srcOrd="0" destOrd="0" presId="urn:microsoft.com/office/officeart/2005/8/layout/vProcess5"/>
    <dgm:cxn modelId="{5F73D917-6ADF-F641-BC80-985D5CCB2575}" type="presParOf" srcId="{F96A77BD-35FC-ED41-A2E7-A939FBD20B47}" destId="{C3B65220-236B-A74A-B847-964FCB2EF6CE}" srcOrd="1" destOrd="0" presId="urn:microsoft.com/office/officeart/2005/8/layout/vProcess5"/>
    <dgm:cxn modelId="{20664F0F-0EC3-DE44-AD6B-6C0759EED6D4}" type="presParOf" srcId="{F96A77BD-35FC-ED41-A2E7-A939FBD20B47}" destId="{56AF05F3-AA49-9C4A-BF7D-906871F20775}" srcOrd="2" destOrd="0" presId="urn:microsoft.com/office/officeart/2005/8/layout/vProcess5"/>
    <dgm:cxn modelId="{8D3A7A49-8368-FB4E-84CA-EC74BABDDCC8}" type="presParOf" srcId="{F96A77BD-35FC-ED41-A2E7-A939FBD20B47}" destId="{DCEEC615-0C21-C342-89E3-F95E82074CF4}" srcOrd="3" destOrd="0" presId="urn:microsoft.com/office/officeart/2005/8/layout/vProcess5"/>
    <dgm:cxn modelId="{2040B8A5-8EB6-B241-A16C-9AA1AB851D5C}" type="presParOf" srcId="{F96A77BD-35FC-ED41-A2E7-A939FBD20B47}" destId="{E6A2DC62-7C0C-2C46-8CFE-1FA7FA115571}" srcOrd="4" destOrd="0" presId="urn:microsoft.com/office/officeart/2005/8/layout/vProcess5"/>
    <dgm:cxn modelId="{18908E00-B8D0-8846-95D3-1C4D3B2907FA}" type="presParOf" srcId="{F96A77BD-35FC-ED41-A2E7-A939FBD20B47}" destId="{F278964E-5A3D-9447-9341-2B9E2E361432}" srcOrd="5" destOrd="0" presId="urn:microsoft.com/office/officeart/2005/8/layout/vProcess5"/>
    <dgm:cxn modelId="{99F02925-3331-2947-80C3-B5F0493F229F}" type="presParOf" srcId="{F96A77BD-35FC-ED41-A2E7-A939FBD20B47}" destId="{E62C5851-7F5B-D645-A4EF-CBBE8AE5EF4E}" srcOrd="6" destOrd="0" presId="urn:microsoft.com/office/officeart/2005/8/layout/vProcess5"/>
    <dgm:cxn modelId="{8FBEB6E6-3FE3-904A-BFD0-AEF04EF06688}" type="presParOf" srcId="{F96A77BD-35FC-ED41-A2E7-A939FBD20B47}" destId="{A7F3AFC6-2BEB-6145-A650-81E24F3D4F20}" srcOrd="7" destOrd="0" presId="urn:microsoft.com/office/officeart/2005/8/layout/vProcess5"/>
    <dgm:cxn modelId="{625FAF87-FAEF-1F4C-BA35-490C262C0DCD}" type="presParOf" srcId="{F96A77BD-35FC-ED41-A2E7-A939FBD20B47}" destId="{89CA33A3-4FFF-9E4E-AAA2-1D1E180581CE}" srcOrd="8" destOrd="0" presId="urn:microsoft.com/office/officeart/2005/8/layout/vProcess5"/>
    <dgm:cxn modelId="{A7A384E9-C61B-D646-8490-E90FBA68BD78}" type="presParOf" srcId="{F96A77BD-35FC-ED41-A2E7-A939FBD20B47}" destId="{02CCCE4D-7176-5B48-8C13-BB0E3888E9AC}" srcOrd="9" destOrd="0" presId="urn:microsoft.com/office/officeart/2005/8/layout/vProcess5"/>
    <dgm:cxn modelId="{E3A43AF5-DECE-5442-9C7E-DB82DC87124C}" type="presParOf" srcId="{F96A77BD-35FC-ED41-A2E7-A939FBD20B47}" destId="{A2C63D83-6FF3-C740-BC58-364772BAF460}" srcOrd="10" destOrd="0" presId="urn:microsoft.com/office/officeart/2005/8/layout/vProcess5"/>
    <dgm:cxn modelId="{9F67330B-4B90-AD49-89A5-F6A1376628EA}" type="presParOf" srcId="{F96A77BD-35FC-ED41-A2E7-A939FBD20B47}" destId="{842C0188-A1AD-5747-B014-83F0DA1E2AB3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EBCD68-94C2-0447-B6DC-C059870C1EF8}">
      <dsp:nvSpPr>
        <dsp:cNvPr id="0" name=""/>
        <dsp:cNvSpPr/>
      </dsp:nvSpPr>
      <dsp:spPr>
        <a:xfrm>
          <a:off x="190847" y="0"/>
          <a:ext cx="5577781" cy="5577781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3D852E-EB7E-B84A-A9B1-DFF605D93F39}">
      <dsp:nvSpPr>
        <dsp:cNvPr id="0" name=""/>
        <dsp:cNvSpPr/>
      </dsp:nvSpPr>
      <dsp:spPr>
        <a:xfrm>
          <a:off x="720736" y="529889"/>
          <a:ext cx="2175334" cy="217533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300" kern="1200"/>
            <a:t>за сутністю економічної категорії;</a:t>
          </a:r>
          <a:endParaRPr lang="en-US" sz="2300" kern="1200"/>
        </a:p>
      </dsp:txBody>
      <dsp:txXfrm>
        <a:off x="826927" y="636080"/>
        <a:ext cx="1962952" cy="1962952"/>
      </dsp:txXfrm>
    </dsp:sp>
    <dsp:sp modelId="{C61E1143-2CFB-B84A-9FD9-76B194A21E71}">
      <dsp:nvSpPr>
        <dsp:cNvPr id="0" name=""/>
        <dsp:cNvSpPr/>
      </dsp:nvSpPr>
      <dsp:spPr>
        <a:xfrm>
          <a:off x="3063404" y="529889"/>
          <a:ext cx="2175334" cy="217533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300" kern="1200"/>
            <a:t>за правовим характером;</a:t>
          </a:r>
          <a:endParaRPr lang="en-US" sz="2300" kern="1200"/>
        </a:p>
      </dsp:txBody>
      <dsp:txXfrm>
        <a:off x="3169595" y="636080"/>
        <a:ext cx="1962952" cy="1962952"/>
      </dsp:txXfrm>
    </dsp:sp>
    <dsp:sp modelId="{A8978564-3673-F54A-BF4C-3321410344C9}">
      <dsp:nvSpPr>
        <dsp:cNvPr id="0" name=""/>
        <dsp:cNvSpPr/>
      </dsp:nvSpPr>
      <dsp:spPr>
        <a:xfrm>
          <a:off x="720736" y="2872557"/>
          <a:ext cx="2175334" cy="217533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300" kern="1200"/>
            <a:t>за формою;</a:t>
          </a:r>
          <a:endParaRPr lang="en-US" sz="2300" kern="1200"/>
        </a:p>
      </dsp:txBody>
      <dsp:txXfrm>
        <a:off x="826927" y="2978748"/>
        <a:ext cx="1962952" cy="1962952"/>
      </dsp:txXfrm>
    </dsp:sp>
    <dsp:sp modelId="{72B38CAC-872E-B14E-A05B-CF47B4614EE5}">
      <dsp:nvSpPr>
        <dsp:cNvPr id="0" name=""/>
        <dsp:cNvSpPr/>
      </dsp:nvSpPr>
      <dsp:spPr>
        <a:xfrm>
          <a:off x="3063404" y="2872557"/>
          <a:ext cx="2175334" cy="217533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300" kern="1200"/>
            <a:t>за матеріальним змістом.</a:t>
          </a:r>
          <a:endParaRPr lang="en-US" sz="2300" kern="1200"/>
        </a:p>
      </dsp:txBody>
      <dsp:txXfrm>
        <a:off x="3169595" y="2978748"/>
        <a:ext cx="1962952" cy="19629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1590BB-2214-CF4A-8DEB-FF7A56993CFE}">
      <dsp:nvSpPr>
        <dsp:cNvPr id="0" name=""/>
        <dsp:cNvSpPr/>
      </dsp:nvSpPr>
      <dsp:spPr>
        <a:xfrm>
          <a:off x="0" y="790825"/>
          <a:ext cx="2700337" cy="17147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1D9156-1FA1-9847-88CE-67EFAD987E75}">
      <dsp:nvSpPr>
        <dsp:cNvPr id="0" name=""/>
        <dsp:cNvSpPr/>
      </dsp:nvSpPr>
      <dsp:spPr>
        <a:xfrm>
          <a:off x="300037" y="1075860"/>
          <a:ext cx="2700337" cy="17147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1" kern="1200" dirty="0" err="1"/>
            <a:t>дворівневі</a:t>
          </a:r>
          <a:r>
            <a:rPr lang="ru-RU" sz="1800" kern="1200" dirty="0"/>
            <a:t> </a:t>
          </a:r>
          <a:r>
            <a:rPr lang="ru-RU" sz="1800" kern="1200" dirty="0" err="1"/>
            <a:t>бюджетні</a:t>
          </a:r>
          <a:r>
            <a:rPr lang="ru-RU" sz="1800" kern="1200" dirty="0"/>
            <a:t> </a:t>
          </a:r>
          <a:r>
            <a:rPr lang="ru-RU" sz="1800" kern="1200" dirty="0" err="1"/>
            <a:t>системи</a:t>
          </a:r>
          <a:r>
            <a:rPr lang="ru-RU" sz="1800" kern="1200" dirty="0"/>
            <a:t>, </a:t>
          </a:r>
          <a:r>
            <a:rPr lang="ru-RU" sz="1800" kern="1200" dirty="0" err="1"/>
            <a:t>що</a:t>
          </a:r>
          <a:r>
            <a:rPr lang="ru-RU" sz="1800" kern="1200" dirty="0"/>
            <a:t> </a:t>
          </a:r>
          <a:r>
            <a:rPr lang="ru-RU" sz="1800" kern="1200" dirty="0" err="1"/>
            <a:t>складаються</a:t>
          </a:r>
          <a:r>
            <a:rPr lang="ru-RU" sz="1800" kern="1200" dirty="0"/>
            <a:t> з державного та </a:t>
          </a:r>
          <a:r>
            <a:rPr lang="ru-RU" sz="1800" kern="1200" dirty="0" err="1"/>
            <a:t>місцевих</a:t>
          </a:r>
          <a:r>
            <a:rPr lang="ru-RU" sz="1800" kern="1200" dirty="0"/>
            <a:t> </a:t>
          </a:r>
          <a:r>
            <a:rPr lang="ru-RU" sz="1800" kern="1200" dirty="0" err="1"/>
            <a:t>бюджетів</a:t>
          </a:r>
          <a:r>
            <a:rPr lang="ru-RU" sz="1800" kern="1200" dirty="0"/>
            <a:t> - </a:t>
          </a:r>
          <a:r>
            <a:rPr lang="ru-RU" sz="1800" kern="1200" dirty="0" err="1"/>
            <a:t>характерні</a:t>
          </a:r>
          <a:r>
            <a:rPr lang="ru-RU" sz="1800" kern="1200" dirty="0"/>
            <a:t> для </a:t>
          </a:r>
          <a:r>
            <a:rPr lang="ru-RU" sz="1800" kern="1200" dirty="0" err="1"/>
            <a:t>унітарних</a:t>
          </a:r>
          <a:r>
            <a:rPr lang="ru-RU" sz="1800" kern="1200" dirty="0"/>
            <a:t> держав</a:t>
          </a:r>
          <a:endParaRPr lang="en-US" sz="1800" kern="1200" dirty="0"/>
        </a:p>
      </dsp:txBody>
      <dsp:txXfrm>
        <a:off x="350259" y="1126082"/>
        <a:ext cx="2599893" cy="1614270"/>
      </dsp:txXfrm>
    </dsp:sp>
    <dsp:sp modelId="{FA691670-5AB5-F741-9F31-79F410057457}">
      <dsp:nvSpPr>
        <dsp:cNvPr id="0" name=""/>
        <dsp:cNvSpPr/>
      </dsp:nvSpPr>
      <dsp:spPr>
        <a:xfrm>
          <a:off x="3300412" y="790825"/>
          <a:ext cx="2700337" cy="17147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F201A1-DA65-C24B-B9BD-4BED30276667}">
      <dsp:nvSpPr>
        <dsp:cNvPr id="0" name=""/>
        <dsp:cNvSpPr/>
      </dsp:nvSpPr>
      <dsp:spPr>
        <a:xfrm>
          <a:off x="3600450" y="1075860"/>
          <a:ext cx="2700337" cy="17147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600" b="1" kern="1200" dirty="0"/>
            <a:t>три й </a:t>
          </a:r>
          <a:r>
            <a:rPr lang="ru-RU" sz="1600" b="1" kern="1200" dirty="0" err="1"/>
            <a:t>навіть</a:t>
          </a:r>
          <a:r>
            <a:rPr lang="ru-RU" sz="1600" b="1" kern="1200" dirty="0"/>
            <a:t> </a:t>
          </a:r>
          <a:r>
            <a:rPr lang="ru-RU" sz="1600" b="1" kern="1200" dirty="0" err="1"/>
            <a:t>чотири</a:t>
          </a:r>
          <a:r>
            <a:rPr lang="ru-RU" sz="1600" b="1" kern="1200" dirty="0"/>
            <a:t> </a:t>
          </a:r>
          <a:r>
            <a:rPr lang="ru-RU" sz="1600" b="1" kern="1200" dirty="0" err="1"/>
            <a:t>рівні</a:t>
          </a:r>
          <a:r>
            <a:rPr lang="ru-RU" sz="1600" b="1" kern="1200" dirty="0"/>
            <a:t>-</a:t>
          </a:r>
          <a:r>
            <a:rPr lang="ru-RU" sz="1600" kern="1200" dirty="0"/>
            <a:t> </a:t>
          </a:r>
          <a:r>
            <a:rPr lang="ru-RU" sz="1600" kern="1200" dirty="0" err="1"/>
            <a:t>федеральний</a:t>
          </a:r>
          <a:r>
            <a:rPr lang="ru-RU" sz="1600" kern="1200" dirty="0"/>
            <a:t> бюджет, </a:t>
          </a:r>
          <a:r>
            <a:rPr lang="ru-RU" sz="1600" kern="1200" dirty="0" err="1"/>
            <a:t>бюджети</a:t>
          </a:r>
          <a:r>
            <a:rPr lang="ru-RU" sz="1600" kern="1200" dirty="0"/>
            <a:t> </a:t>
          </a:r>
          <a:r>
            <a:rPr lang="ru-RU" sz="1600" kern="1200" dirty="0" err="1"/>
            <a:t>членів</a:t>
          </a:r>
          <a:r>
            <a:rPr lang="ru-RU" sz="1600" kern="1200" dirty="0"/>
            <a:t> </a:t>
          </a:r>
          <a:r>
            <a:rPr lang="ru-RU" sz="1600" kern="1200" dirty="0" err="1"/>
            <a:t>федерації</a:t>
          </a:r>
          <a:r>
            <a:rPr lang="ru-RU" sz="1600" kern="1200" dirty="0"/>
            <a:t> та </a:t>
          </a:r>
          <a:r>
            <a:rPr lang="ru-RU" sz="1600" kern="1200" dirty="0" err="1"/>
            <a:t>місцеві</a:t>
          </a:r>
          <a:r>
            <a:rPr lang="ru-RU" sz="1600" kern="1200" dirty="0"/>
            <a:t> </a:t>
          </a:r>
          <a:r>
            <a:rPr lang="ru-RU" sz="1600" kern="1200" dirty="0" err="1"/>
            <a:t>бюджети</a:t>
          </a:r>
          <a:r>
            <a:rPr lang="ru-RU" sz="1600" kern="1200" dirty="0"/>
            <a:t>, </a:t>
          </a:r>
          <a:r>
            <a:rPr lang="ru-RU" sz="1600" kern="1200" dirty="0" err="1"/>
            <a:t>бюджети</a:t>
          </a:r>
          <a:r>
            <a:rPr lang="ru-RU" sz="1600" kern="1200" dirty="0"/>
            <a:t> земель - </a:t>
          </a:r>
          <a:r>
            <a:rPr lang="ru-RU" sz="1600" kern="1200" dirty="0" err="1"/>
            <a:t>характерні</a:t>
          </a:r>
          <a:r>
            <a:rPr lang="ru-RU" sz="1600" kern="1200" dirty="0"/>
            <a:t> для </a:t>
          </a:r>
          <a:r>
            <a:rPr lang="ru-RU" sz="1600" kern="1200" dirty="0" err="1"/>
            <a:t>федеративних</a:t>
          </a:r>
          <a:r>
            <a:rPr lang="ru-RU" sz="1600" kern="1200" dirty="0"/>
            <a:t> держав </a:t>
          </a:r>
          <a:endParaRPr lang="en-US" sz="1600" kern="1200" dirty="0"/>
        </a:p>
      </dsp:txBody>
      <dsp:txXfrm>
        <a:off x="3650672" y="1126082"/>
        <a:ext cx="2599893" cy="1614270"/>
      </dsp:txXfrm>
    </dsp:sp>
    <dsp:sp modelId="{F511A9FF-FF35-814E-97D1-BF222FE4B5D6}">
      <dsp:nvSpPr>
        <dsp:cNvPr id="0" name=""/>
        <dsp:cNvSpPr/>
      </dsp:nvSpPr>
      <dsp:spPr>
        <a:xfrm>
          <a:off x="6600824" y="790825"/>
          <a:ext cx="2700337" cy="17147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7D9950-76A8-AE45-9021-5676DB5FE7C8}">
      <dsp:nvSpPr>
        <dsp:cNvPr id="0" name=""/>
        <dsp:cNvSpPr/>
      </dsp:nvSpPr>
      <dsp:spPr>
        <a:xfrm>
          <a:off x="6900862" y="1075860"/>
          <a:ext cx="2700337" cy="17147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800" b="1" kern="1200" dirty="0"/>
            <a:t>з одного </a:t>
          </a:r>
          <a:r>
            <a:rPr lang="ru-RU" sz="1800" b="1" kern="1200" dirty="0" err="1"/>
            <a:t>рівня</a:t>
          </a:r>
          <a:r>
            <a:rPr lang="ru-RU" sz="1800" b="1" kern="1200" dirty="0"/>
            <a:t> </a:t>
          </a:r>
          <a:r>
            <a:rPr lang="ru-RU" sz="1800" kern="1200" dirty="0"/>
            <a:t>- державного бюджету - </a:t>
          </a:r>
          <a:r>
            <a:rPr lang="ru-RU" sz="1800" kern="1200" dirty="0" err="1"/>
            <a:t>характерні</a:t>
          </a:r>
          <a:r>
            <a:rPr lang="ru-RU" sz="1800" kern="1200" dirty="0"/>
            <a:t> для держав з </a:t>
          </a:r>
          <a:r>
            <a:rPr lang="ru-RU" sz="1800" kern="1200" dirty="0" err="1"/>
            <a:t>тоталітарним</a:t>
          </a:r>
          <a:r>
            <a:rPr lang="ru-RU" sz="1800" kern="1200" dirty="0"/>
            <a:t> </a:t>
          </a:r>
          <a:r>
            <a:rPr lang="ru-RU" sz="1800" kern="1200" dirty="0" err="1"/>
            <a:t>устроєм</a:t>
          </a:r>
          <a:r>
            <a:rPr lang="ru-RU" sz="1800" kern="1200" dirty="0"/>
            <a:t>, </a:t>
          </a:r>
          <a:r>
            <a:rPr lang="ru-RU" sz="1800" kern="1200" dirty="0" err="1"/>
            <a:t>або</a:t>
          </a:r>
          <a:r>
            <a:rPr lang="ru-RU" sz="1800" kern="1200" dirty="0"/>
            <a:t> для невеликих </a:t>
          </a:r>
          <a:r>
            <a:rPr lang="ru-RU" sz="1800" kern="1200" dirty="0" err="1"/>
            <a:t>країн</a:t>
          </a:r>
          <a:r>
            <a:rPr lang="ru-RU" sz="1800" kern="1200" dirty="0"/>
            <a:t>, де </a:t>
          </a:r>
          <a:r>
            <a:rPr lang="ru-RU" sz="1800" kern="1200" dirty="0" err="1"/>
            <a:t>немає</a:t>
          </a:r>
          <a:r>
            <a:rPr lang="ru-RU" sz="1800" kern="1200" dirty="0"/>
            <a:t> </a:t>
          </a:r>
          <a:r>
            <a:rPr lang="ru-RU" sz="1800" kern="1200" dirty="0" err="1"/>
            <a:t>територіального</a:t>
          </a:r>
          <a:r>
            <a:rPr lang="ru-RU" sz="1800" kern="1200" dirty="0"/>
            <a:t> </a:t>
          </a:r>
          <a:r>
            <a:rPr lang="ru-RU" sz="1800" kern="1200" dirty="0" err="1"/>
            <a:t>поділу</a:t>
          </a:r>
          <a:endParaRPr lang="en-US" sz="1800" kern="1200" dirty="0"/>
        </a:p>
      </dsp:txBody>
      <dsp:txXfrm>
        <a:off x="6951084" y="1126082"/>
        <a:ext cx="2599893" cy="16142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138C17-7B36-674F-91CC-8230B7C04B14}">
      <dsp:nvSpPr>
        <dsp:cNvPr id="0" name=""/>
        <dsp:cNvSpPr/>
      </dsp:nvSpPr>
      <dsp:spPr>
        <a:xfrm>
          <a:off x="0" y="2723"/>
          <a:ext cx="650630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28961-4595-2343-A1D6-E9628187D742}">
      <dsp:nvSpPr>
        <dsp:cNvPr id="0" name=""/>
        <dsp:cNvSpPr/>
      </dsp:nvSpPr>
      <dsp:spPr>
        <a:xfrm>
          <a:off x="0" y="2723"/>
          <a:ext cx="6506304" cy="1857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100" kern="1200" dirty="0" err="1"/>
            <a:t>рівновага</a:t>
          </a:r>
          <a:r>
            <a:rPr lang="ru-RU" sz="3100" kern="1200" dirty="0"/>
            <a:t> </a:t>
          </a:r>
          <a:r>
            <a:rPr lang="ru-RU" sz="3100" kern="1200" dirty="0" err="1"/>
            <a:t>доходів</a:t>
          </a:r>
          <a:r>
            <a:rPr lang="ru-RU" sz="3100" kern="1200" dirty="0"/>
            <a:t> і </a:t>
          </a:r>
          <a:r>
            <a:rPr lang="ru-RU" sz="3100" kern="1200" dirty="0" err="1"/>
            <a:t>видатків</a:t>
          </a:r>
          <a:r>
            <a:rPr lang="ru-RU" sz="3100" kern="1200" dirty="0"/>
            <a:t>;</a:t>
          </a:r>
          <a:endParaRPr lang="en-US" sz="3100" kern="1200" dirty="0"/>
        </a:p>
      </dsp:txBody>
      <dsp:txXfrm>
        <a:off x="0" y="2723"/>
        <a:ext cx="6506304" cy="1857464"/>
      </dsp:txXfrm>
    </dsp:sp>
    <dsp:sp modelId="{61543A40-8A8C-9F49-B512-AF916CE62C4F}">
      <dsp:nvSpPr>
        <dsp:cNvPr id="0" name=""/>
        <dsp:cNvSpPr/>
      </dsp:nvSpPr>
      <dsp:spPr>
        <a:xfrm>
          <a:off x="0" y="1860187"/>
          <a:ext cx="6506304" cy="0"/>
        </a:xfrm>
        <a:prstGeom prst="line">
          <a:avLst/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accent2">
              <a:hueOff val="-82827"/>
              <a:satOff val="-27168"/>
              <a:lumOff val="-990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4A97C5-7FD7-B142-8487-64E49E2AE8C2}">
      <dsp:nvSpPr>
        <dsp:cNvPr id="0" name=""/>
        <dsp:cNvSpPr/>
      </dsp:nvSpPr>
      <dsp:spPr>
        <a:xfrm>
          <a:off x="0" y="1860187"/>
          <a:ext cx="6506304" cy="1857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100" kern="1200"/>
            <a:t>бюджетний надлишок (профіцит) — перевищення доходів над нормативними видатками;</a:t>
          </a:r>
          <a:endParaRPr lang="en-US" sz="3100" kern="1200"/>
        </a:p>
      </dsp:txBody>
      <dsp:txXfrm>
        <a:off x="0" y="1860187"/>
        <a:ext cx="6506304" cy="1857464"/>
      </dsp:txXfrm>
    </dsp:sp>
    <dsp:sp modelId="{144C6ACF-5667-F840-BE20-DFDB636B3042}">
      <dsp:nvSpPr>
        <dsp:cNvPr id="0" name=""/>
        <dsp:cNvSpPr/>
      </dsp:nvSpPr>
      <dsp:spPr>
        <a:xfrm>
          <a:off x="0" y="3717652"/>
          <a:ext cx="6506304" cy="0"/>
        </a:xfrm>
        <a:prstGeom prst="line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accent2">
              <a:hueOff val="-165654"/>
              <a:satOff val="-54335"/>
              <a:lumOff val="-1980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18D2D7C-AED4-DF46-9035-3D083CFFC43B}">
      <dsp:nvSpPr>
        <dsp:cNvPr id="0" name=""/>
        <dsp:cNvSpPr/>
      </dsp:nvSpPr>
      <dsp:spPr>
        <a:xfrm>
          <a:off x="0" y="3717652"/>
          <a:ext cx="6506304" cy="1857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100" kern="1200"/>
            <a:t>бюджетний дефіцит — перевищення видатків над постійними доходами (податкові та неподаткові надходження).</a:t>
          </a:r>
          <a:endParaRPr lang="en-US" sz="3100" kern="1200"/>
        </a:p>
      </dsp:txBody>
      <dsp:txXfrm>
        <a:off x="0" y="3717652"/>
        <a:ext cx="6506304" cy="185746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C06ED9-A98E-A24B-A144-A9D780B5C9B9}">
      <dsp:nvSpPr>
        <dsp:cNvPr id="0" name=""/>
        <dsp:cNvSpPr/>
      </dsp:nvSpPr>
      <dsp:spPr>
        <a:xfrm>
          <a:off x="0" y="45652"/>
          <a:ext cx="6506304" cy="70726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UA" sz="3100" kern="1200" baseline="0"/>
            <a:t>Президент України</a:t>
          </a:r>
          <a:endParaRPr lang="en-US" sz="3100" kern="1200"/>
        </a:p>
      </dsp:txBody>
      <dsp:txXfrm>
        <a:off x="34526" y="80178"/>
        <a:ext cx="6437252" cy="638212"/>
      </dsp:txXfrm>
    </dsp:sp>
    <dsp:sp modelId="{EF92548F-81F0-0B42-B5A8-818C1EC2F7E2}">
      <dsp:nvSpPr>
        <dsp:cNvPr id="0" name=""/>
        <dsp:cNvSpPr/>
      </dsp:nvSpPr>
      <dsp:spPr>
        <a:xfrm>
          <a:off x="0" y="842197"/>
          <a:ext cx="6506304" cy="707264"/>
        </a:xfrm>
        <a:prstGeom prst="roundRect">
          <a:avLst/>
        </a:prstGeom>
        <a:solidFill>
          <a:schemeClr val="accent2">
            <a:hueOff val="-27609"/>
            <a:satOff val="-9056"/>
            <a:lumOff val="-330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UA" sz="3100" kern="1200" baseline="0"/>
            <a:t>Верховна Рада України</a:t>
          </a:r>
          <a:endParaRPr lang="en-US" sz="3100" kern="1200"/>
        </a:p>
      </dsp:txBody>
      <dsp:txXfrm>
        <a:off x="34526" y="876723"/>
        <a:ext cx="6437252" cy="638212"/>
      </dsp:txXfrm>
    </dsp:sp>
    <dsp:sp modelId="{0B540C5B-F634-4642-945C-A867942FB751}">
      <dsp:nvSpPr>
        <dsp:cNvPr id="0" name=""/>
        <dsp:cNvSpPr/>
      </dsp:nvSpPr>
      <dsp:spPr>
        <a:xfrm>
          <a:off x="0" y="1638742"/>
          <a:ext cx="6506304" cy="707264"/>
        </a:xfrm>
        <a:prstGeom prst="roundRect">
          <a:avLst/>
        </a:prstGeom>
        <a:solidFill>
          <a:schemeClr val="accent2">
            <a:hueOff val="-55218"/>
            <a:satOff val="-18112"/>
            <a:lumOff val="-66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UA" sz="3100" kern="1200" baseline="0"/>
            <a:t>Рахункова палата</a:t>
          </a:r>
          <a:endParaRPr lang="en-US" sz="3100" kern="1200"/>
        </a:p>
      </dsp:txBody>
      <dsp:txXfrm>
        <a:off x="34526" y="1673268"/>
        <a:ext cx="6437252" cy="638212"/>
      </dsp:txXfrm>
    </dsp:sp>
    <dsp:sp modelId="{9F9F1B64-FB7F-5D4F-9C0E-B06DAFA48A97}">
      <dsp:nvSpPr>
        <dsp:cNvPr id="0" name=""/>
        <dsp:cNvSpPr/>
      </dsp:nvSpPr>
      <dsp:spPr>
        <a:xfrm>
          <a:off x="0" y="2435287"/>
          <a:ext cx="6506304" cy="707264"/>
        </a:xfrm>
        <a:prstGeom prst="roundRect">
          <a:avLst/>
        </a:prstGeom>
        <a:solidFill>
          <a:schemeClr val="accent2">
            <a:hueOff val="-82827"/>
            <a:satOff val="-27168"/>
            <a:lumOff val="-9901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UA" sz="3100" kern="1200" baseline="0"/>
            <a:t>Кабінет міністрів України</a:t>
          </a:r>
          <a:endParaRPr lang="en-US" sz="3100" kern="1200"/>
        </a:p>
      </dsp:txBody>
      <dsp:txXfrm>
        <a:off x="34526" y="2469813"/>
        <a:ext cx="6437252" cy="638212"/>
      </dsp:txXfrm>
    </dsp:sp>
    <dsp:sp modelId="{22A4B6E3-282E-A145-8112-F1F6E2499221}">
      <dsp:nvSpPr>
        <dsp:cNvPr id="0" name=""/>
        <dsp:cNvSpPr/>
      </dsp:nvSpPr>
      <dsp:spPr>
        <a:xfrm>
          <a:off x="0" y="3231832"/>
          <a:ext cx="6506304" cy="707264"/>
        </a:xfrm>
        <a:prstGeom prst="roundRect">
          <a:avLst/>
        </a:prstGeom>
        <a:solidFill>
          <a:schemeClr val="accent2">
            <a:hueOff val="-110436"/>
            <a:satOff val="-36223"/>
            <a:lumOff val="-13202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UA" sz="3100" kern="1200" baseline="0"/>
            <a:t>Міністерство фінансів</a:t>
          </a:r>
          <a:endParaRPr lang="en-US" sz="3100" kern="1200"/>
        </a:p>
      </dsp:txBody>
      <dsp:txXfrm>
        <a:off x="34526" y="3266358"/>
        <a:ext cx="6437252" cy="638212"/>
      </dsp:txXfrm>
    </dsp:sp>
    <dsp:sp modelId="{079BD369-BAFF-8143-B700-5B81F30C15C0}">
      <dsp:nvSpPr>
        <dsp:cNvPr id="0" name=""/>
        <dsp:cNvSpPr/>
      </dsp:nvSpPr>
      <dsp:spPr>
        <a:xfrm>
          <a:off x="0" y="4028377"/>
          <a:ext cx="6506304" cy="707264"/>
        </a:xfrm>
        <a:prstGeom prst="roundRect">
          <a:avLst/>
        </a:prstGeom>
        <a:solidFill>
          <a:schemeClr val="accent2">
            <a:hueOff val="-138045"/>
            <a:satOff val="-45279"/>
            <a:lumOff val="-16502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UA" sz="3100" kern="1200" baseline="0"/>
            <a:t>Державне казначейство</a:t>
          </a:r>
          <a:endParaRPr lang="en-US" sz="3100" kern="1200"/>
        </a:p>
      </dsp:txBody>
      <dsp:txXfrm>
        <a:off x="34526" y="4062903"/>
        <a:ext cx="6437252" cy="638212"/>
      </dsp:txXfrm>
    </dsp:sp>
    <dsp:sp modelId="{7A12CAFB-9329-CE45-81E7-8DD58035A128}">
      <dsp:nvSpPr>
        <dsp:cNvPr id="0" name=""/>
        <dsp:cNvSpPr/>
      </dsp:nvSpPr>
      <dsp:spPr>
        <a:xfrm>
          <a:off x="0" y="4824922"/>
          <a:ext cx="6506304" cy="707264"/>
        </a:xfrm>
        <a:prstGeom prst="roundRect">
          <a:avLst/>
        </a:prstGeom>
        <a:solidFill>
          <a:schemeClr val="accent2">
            <a:hueOff val="-165654"/>
            <a:satOff val="-54335"/>
            <a:lumOff val="-19803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UA" sz="3100" kern="1200" baseline="0"/>
            <a:t>Розпорядники бюджетних коштів</a:t>
          </a:r>
          <a:endParaRPr lang="en-US" sz="3100" kern="1200"/>
        </a:p>
      </dsp:txBody>
      <dsp:txXfrm>
        <a:off x="34526" y="4859448"/>
        <a:ext cx="6437252" cy="63821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B65220-236B-A74A-B847-964FCB2EF6CE}">
      <dsp:nvSpPr>
        <dsp:cNvPr id="0" name=""/>
        <dsp:cNvSpPr/>
      </dsp:nvSpPr>
      <dsp:spPr>
        <a:xfrm>
          <a:off x="0" y="0"/>
          <a:ext cx="7680960" cy="78790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400" kern="1200" dirty="0"/>
            <a:t>складання</a:t>
          </a:r>
          <a:r>
            <a:rPr lang="uk-UA" sz="2000" kern="1200" dirty="0"/>
            <a:t> </a:t>
          </a:r>
          <a:r>
            <a:rPr lang="uk-UA" sz="2400" kern="1200" dirty="0"/>
            <a:t>проектів</a:t>
          </a:r>
          <a:r>
            <a:rPr lang="uk-UA" sz="2000" kern="1200" dirty="0"/>
            <a:t> </a:t>
          </a:r>
          <a:r>
            <a:rPr lang="uk-UA" sz="2400" kern="1200" dirty="0"/>
            <a:t>бюджетів</a:t>
          </a:r>
          <a:r>
            <a:rPr lang="uk-UA" sz="2000" kern="1200" dirty="0"/>
            <a:t>;</a:t>
          </a:r>
          <a:endParaRPr lang="en-US" sz="2000" kern="1200" dirty="0"/>
        </a:p>
      </dsp:txBody>
      <dsp:txXfrm>
        <a:off x="23077" y="23077"/>
        <a:ext cx="6764167" cy="741754"/>
      </dsp:txXfrm>
    </dsp:sp>
    <dsp:sp modelId="{56AF05F3-AA49-9C4A-BF7D-906871F20775}">
      <dsp:nvSpPr>
        <dsp:cNvPr id="0" name=""/>
        <dsp:cNvSpPr/>
      </dsp:nvSpPr>
      <dsp:spPr>
        <a:xfrm>
          <a:off x="643280" y="931164"/>
          <a:ext cx="7680960" cy="78790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000" kern="1200" dirty="0"/>
            <a:t>розгляд та прийняття закону про державний бюджет України, рішень про місцеві бюджети;</a:t>
          </a:r>
          <a:endParaRPr lang="en-US" sz="2000" kern="1200" dirty="0"/>
        </a:p>
      </dsp:txBody>
      <dsp:txXfrm>
        <a:off x="666357" y="954241"/>
        <a:ext cx="6479385" cy="741754"/>
      </dsp:txXfrm>
    </dsp:sp>
    <dsp:sp modelId="{DCEEC615-0C21-C342-89E3-F95E82074CF4}">
      <dsp:nvSpPr>
        <dsp:cNvPr id="0" name=""/>
        <dsp:cNvSpPr/>
      </dsp:nvSpPr>
      <dsp:spPr>
        <a:xfrm>
          <a:off x="1276959" y="1862328"/>
          <a:ext cx="7680960" cy="78790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000" kern="1200" dirty="0"/>
            <a:t>виконання бюджету, в тому числі у разі необхідності внесення змін до закону про Державний бюджет України, рішення про місцеві бюджети;</a:t>
          </a:r>
          <a:endParaRPr lang="en-US" sz="2000" kern="1200" dirty="0"/>
        </a:p>
      </dsp:txBody>
      <dsp:txXfrm>
        <a:off x="1300036" y="1885405"/>
        <a:ext cx="6488986" cy="741754"/>
      </dsp:txXfrm>
    </dsp:sp>
    <dsp:sp modelId="{E6A2DC62-7C0C-2C46-8CFE-1FA7FA115571}">
      <dsp:nvSpPr>
        <dsp:cNvPr id="0" name=""/>
        <dsp:cNvSpPr/>
      </dsp:nvSpPr>
      <dsp:spPr>
        <a:xfrm>
          <a:off x="1920239" y="2793491"/>
          <a:ext cx="7680960" cy="78790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000" kern="1200" dirty="0"/>
            <a:t>підготовка та розгляд звіту про виконання бюджету і прийняття рішення щодо нього.</a:t>
          </a:r>
          <a:endParaRPr lang="en-US" sz="2000" kern="1200" dirty="0"/>
        </a:p>
      </dsp:txBody>
      <dsp:txXfrm>
        <a:off x="1943316" y="2816568"/>
        <a:ext cx="6479385" cy="741754"/>
      </dsp:txXfrm>
    </dsp:sp>
    <dsp:sp modelId="{F278964E-5A3D-9447-9341-2B9E2E361432}">
      <dsp:nvSpPr>
        <dsp:cNvPr id="0" name=""/>
        <dsp:cNvSpPr/>
      </dsp:nvSpPr>
      <dsp:spPr>
        <a:xfrm>
          <a:off x="7168819" y="603465"/>
          <a:ext cx="512140" cy="512140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7284051" y="603465"/>
        <a:ext cx="281677" cy="385385"/>
      </dsp:txXfrm>
    </dsp:sp>
    <dsp:sp modelId="{E62C5851-7F5B-D645-A4EF-CBBE8AE5EF4E}">
      <dsp:nvSpPr>
        <dsp:cNvPr id="0" name=""/>
        <dsp:cNvSpPr/>
      </dsp:nvSpPr>
      <dsp:spPr>
        <a:xfrm>
          <a:off x="7812100" y="1534629"/>
          <a:ext cx="512140" cy="51214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7927332" y="1534629"/>
        <a:ext cx="281677" cy="385385"/>
      </dsp:txXfrm>
    </dsp:sp>
    <dsp:sp modelId="{A7F3AFC6-2BEB-6145-A650-81E24F3D4F20}">
      <dsp:nvSpPr>
        <dsp:cNvPr id="0" name=""/>
        <dsp:cNvSpPr/>
      </dsp:nvSpPr>
      <dsp:spPr>
        <a:xfrm>
          <a:off x="8445779" y="2465793"/>
          <a:ext cx="512140" cy="512140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8561011" y="2465793"/>
        <a:ext cx="281677" cy="3853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A06701-400D-1741-8C22-F16FB905B7DE}" type="datetimeFigureOut">
              <a:rPr lang="ru-UA" smtClean="0"/>
              <a:t>17.03.2020</a:t>
            </a:fld>
            <a:endParaRPr lang="ru-UA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UA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8B26AF-5B8D-0848-9990-0C3034633957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87065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23B9E6-2150-8545-95BA-E0C719FE31FA}" type="slidenum">
              <a:rPr lang="ru-UA" smtClean="0"/>
              <a:t>1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28167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3/17/20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3/17/20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pidruchniki.com/12560607/finansi/byudzhet_ekonomichna_kategoriya" TargetMode="External"/><Relationship Id="rId2" Type="http://schemas.openxmlformats.org/officeDocument/2006/relationships/hyperlink" Target="https://studentbooks.com.ua/content/view/363/50/1/2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idruchniki.com/10611207/finansi/byudzhetniy_protses_yogo_uchasniki" TargetMode="External"/><Relationship Id="rId5" Type="http://schemas.openxmlformats.org/officeDocument/2006/relationships/hyperlink" Target="https://pidruchniki.com/1435012064453/finansi/byudzhetna_sistema_skladovi" TargetMode="External"/><Relationship Id="rId4" Type="http://schemas.openxmlformats.org/officeDocument/2006/relationships/hyperlink" Target="https://pidruchniki.com/1376102536604/ekonomika/byudzhetna_sistema_byudzhetniy_ustriy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DCCD26-6877-4C43-A544-B4653B2C0D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97102"/>
            <a:ext cx="11729157" cy="1946519"/>
          </a:xfrm>
        </p:spPr>
        <p:txBody>
          <a:bodyPr/>
          <a:lstStyle/>
          <a:p>
            <a:pPr algn="ctr"/>
            <a:r>
              <a:rPr lang="en-US" sz="5400" b="1" dirty="0">
                <a:solidFill>
                  <a:schemeClr val="tx1"/>
                </a:solidFill>
              </a:rPr>
              <a:t>‘’</a:t>
            </a:r>
            <a:r>
              <a:rPr lang="ru-RU" sz="5400" b="1" dirty="0">
                <a:solidFill>
                  <a:schemeClr val="tx1"/>
                </a:solidFill>
              </a:rPr>
              <a:t>Бюджет і </a:t>
            </a:r>
            <a:r>
              <a:rPr lang="ru-RU" sz="5400" b="1" dirty="0" err="1">
                <a:solidFill>
                  <a:schemeClr val="tx1"/>
                </a:solidFill>
              </a:rPr>
              <a:t>бюджетна</a:t>
            </a:r>
            <a:r>
              <a:rPr lang="ru-RU" sz="5400" b="1" dirty="0">
                <a:solidFill>
                  <a:schemeClr val="tx1"/>
                </a:solidFill>
              </a:rPr>
              <a:t> </a:t>
            </a:r>
            <a:br>
              <a:rPr lang="ru-RU" sz="5400" b="1" dirty="0">
                <a:solidFill>
                  <a:schemeClr val="tx1"/>
                </a:solidFill>
              </a:rPr>
            </a:br>
            <a:r>
              <a:rPr lang="ru-RU" sz="5400" b="1" dirty="0">
                <a:solidFill>
                  <a:schemeClr val="tx1"/>
                </a:solidFill>
              </a:rPr>
              <a:t>система</a:t>
            </a:r>
            <a:r>
              <a:rPr lang="en-US" sz="5400" b="1" dirty="0">
                <a:solidFill>
                  <a:schemeClr val="tx1"/>
                </a:solidFill>
              </a:rPr>
              <a:t>’’</a:t>
            </a:r>
            <a:endParaRPr lang="ru-RU" sz="6600" b="1" dirty="0">
              <a:solidFill>
                <a:schemeClr val="tx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E552E27-FA3E-3943-A373-F152C3B0B8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75315" y="4549326"/>
            <a:ext cx="7104174" cy="1667281"/>
          </a:xfrm>
        </p:spPr>
        <p:txBody>
          <a:bodyPr>
            <a:normAutofit/>
          </a:bodyPr>
          <a:lstStyle/>
          <a:p>
            <a:pPr algn="l"/>
            <a:r>
              <a:rPr lang="ru-RU" sz="1800" b="1" dirty="0" err="1">
                <a:solidFill>
                  <a:schemeClr val="tx1"/>
                </a:solidFill>
              </a:rPr>
              <a:t>Виконала</a:t>
            </a:r>
            <a:r>
              <a:rPr lang="ru-RU" sz="1800" b="1" dirty="0">
                <a:solidFill>
                  <a:schemeClr val="tx1"/>
                </a:solidFill>
              </a:rPr>
              <a:t>: студентка </a:t>
            </a:r>
            <a:r>
              <a:rPr lang="ru-RU" sz="1800" b="1" dirty="0" err="1">
                <a:solidFill>
                  <a:schemeClr val="tx1"/>
                </a:solidFill>
              </a:rPr>
              <a:t>групи</a:t>
            </a:r>
            <a:r>
              <a:rPr lang="ru-RU" sz="1800" b="1" dirty="0">
                <a:solidFill>
                  <a:schemeClr val="tx1"/>
                </a:solidFill>
              </a:rPr>
              <a:t> ПТБД-21</a:t>
            </a:r>
          </a:p>
          <a:p>
            <a:pPr algn="l"/>
            <a:r>
              <a:rPr lang="ru-RU" sz="1800" b="1" dirty="0">
                <a:solidFill>
                  <a:schemeClr val="tx1"/>
                </a:solidFill>
              </a:rPr>
              <a:t>                   Лобан </a:t>
            </a:r>
            <a:r>
              <a:rPr lang="ru-RU" sz="1800" b="1" dirty="0" err="1">
                <a:solidFill>
                  <a:schemeClr val="tx1"/>
                </a:solidFill>
              </a:rPr>
              <a:t>Анастасія</a:t>
            </a:r>
            <a:endParaRPr lang="ru-RU" sz="1800" b="1" dirty="0">
              <a:solidFill>
                <a:schemeClr val="tx1"/>
              </a:solidFill>
            </a:endParaRPr>
          </a:p>
          <a:p>
            <a:pPr algn="l"/>
            <a:r>
              <a:rPr lang="ru-RU" sz="1800" b="1" dirty="0" err="1">
                <a:solidFill>
                  <a:schemeClr val="tx1"/>
                </a:solidFill>
              </a:rPr>
              <a:t>Викладач</a:t>
            </a:r>
            <a:r>
              <a:rPr lang="en-US" sz="1800" b="1" dirty="0">
                <a:solidFill>
                  <a:schemeClr val="tx1"/>
                </a:solidFill>
              </a:rPr>
              <a:t>:</a:t>
            </a:r>
            <a:r>
              <a:rPr lang="uk-UA" sz="1800" b="1" dirty="0">
                <a:solidFill>
                  <a:schemeClr val="tx1"/>
                </a:solidFill>
              </a:rPr>
              <a:t> </a:t>
            </a:r>
            <a:r>
              <a:rPr lang="uk-UA" sz="1800" b="1" dirty="0" err="1">
                <a:solidFill>
                  <a:schemeClr val="tx1"/>
                </a:solidFill>
              </a:rPr>
              <a:t>Гапріндашвілі</a:t>
            </a:r>
            <a:r>
              <a:rPr lang="uk-UA" sz="1800" b="1" dirty="0">
                <a:solidFill>
                  <a:schemeClr val="tx1"/>
                </a:solidFill>
              </a:rPr>
              <a:t> Б.В.</a:t>
            </a:r>
            <a:endParaRPr lang="ru-RU" sz="1800" b="1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A8A8C1-BD3C-C54C-A27F-EEA215904BC3}"/>
              </a:ext>
            </a:extLst>
          </p:cNvPr>
          <p:cNvSpPr txBox="1"/>
          <p:nvPr/>
        </p:nvSpPr>
        <p:spPr>
          <a:xfrm>
            <a:off x="5617184" y="6216607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 err="1"/>
              <a:t>Київ</a:t>
            </a:r>
            <a:r>
              <a:rPr lang="ru-RU" b="1" dirty="0">
                <a:solidFill>
                  <a:srgbClr val="FF0000"/>
                </a:solidFill>
              </a:rPr>
              <a:t> </a:t>
            </a:r>
            <a:r>
              <a:rPr lang="ru-RU" b="1" dirty="0"/>
              <a:t>2020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797BB3-CFC1-2443-A87F-1363132AD9F1}"/>
              </a:ext>
            </a:extLst>
          </p:cNvPr>
          <p:cNvSpPr txBox="1"/>
          <p:nvPr/>
        </p:nvSpPr>
        <p:spPr>
          <a:xfrm>
            <a:off x="2989047" y="386125"/>
            <a:ext cx="575106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/>
              <a:t>М</a:t>
            </a:r>
            <a:r>
              <a:rPr lang="uk-UA" sz="2000" b="1" dirty="0"/>
              <a:t>ІНІСТЕРСТВО ОСВІТИ І НАУКИ УКРАЇНИ</a:t>
            </a:r>
            <a:endParaRPr lang="ru-RU" sz="2000" b="1" dirty="0"/>
          </a:p>
          <a:p>
            <a:pPr algn="ctr"/>
            <a:r>
              <a:rPr lang="uk-UA" sz="2000" b="1" dirty="0"/>
              <a:t>КНУ ІМЕНІ ТАРАСА ШЕВЧЕНКА</a:t>
            </a:r>
          </a:p>
          <a:p>
            <a:pPr algn="ctr"/>
            <a:r>
              <a:rPr lang="ru-RU" sz="2000" b="1" dirty="0"/>
              <a:t>О</a:t>
            </a:r>
            <a:r>
              <a:rPr lang="uk-UA" sz="2000" b="1" dirty="0"/>
              <a:t>ПТИКО-МЕХАНІЧНИЙ КОЛЛЕДЖ</a:t>
            </a:r>
            <a:endParaRPr lang="ru-RU" sz="2000" b="1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72687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BBEEDB-6B29-2A4E-82B0-BE4D43370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UA" sz="5400" dirty="0"/>
              <a:t>Функції бюджету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5F55EB-10E9-E840-ACFD-6EB9C4476FCC}"/>
              </a:ext>
            </a:extLst>
          </p:cNvPr>
          <p:cNvSpPr txBox="1"/>
          <p:nvPr/>
        </p:nvSpPr>
        <p:spPr>
          <a:xfrm>
            <a:off x="1371600" y="1428750"/>
            <a:ext cx="9019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Як </a:t>
            </a:r>
            <a:r>
              <a:rPr lang="ru-RU" dirty="0" err="1"/>
              <a:t>провідна</a:t>
            </a:r>
            <a:r>
              <a:rPr lang="ru-RU" dirty="0"/>
              <a:t> ланка </a:t>
            </a:r>
            <a:r>
              <a:rPr lang="ru-RU" dirty="0" err="1"/>
              <a:t>фінансової</a:t>
            </a:r>
            <a:r>
              <a:rPr lang="ru-RU" dirty="0"/>
              <a:t> </a:t>
            </a:r>
            <a:r>
              <a:rPr lang="ru-RU" dirty="0" err="1"/>
              <a:t>системи</a:t>
            </a:r>
            <a:r>
              <a:rPr lang="ru-RU" dirty="0"/>
              <a:t> бюджет </a:t>
            </a:r>
            <a:r>
              <a:rPr lang="ru-RU" dirty="0" err="1"/>
              <a:t>виконує</a:t>
            </a:r>
            <a:r>
              <a:rPr lang="ru-RU" dirty="0"/>
              <a:t> </a:t>
            </a:r>
            <a:r>
              <a:rPr lang="ru-RU" dirty="0" err="1"/>
              <a:t>розпо­дільну</a:t>
            </a:r>
            <a:r>
              <a:rPr lang="ru-RU" dirty="0"/>
              <a:t> і </a:t>
            </a:r>
            <a:r>
              <a:rPr lang="ru-RU" dirty="0" err="1"/>
              <a:t>контрольну</a:t>
            </a:r>
            <a:r>
              <a:rPr lang="ru-RU" dirty="0"/>
              <a:t> </a:t>
            </a:r>
            <a:r>
              <a:rPr lang="ru-RU" dirty="0" err="1"/>
              <a:t>функції</a:t>
            </a:r>
            <a:endParaRPr lang="ru-UA" dirty="0"/>
          </a:p>
        </p:txBody>
      </p:sp>
      <p:sp>
        <p:nvSpPr>
          <p:cNvPr id="7" name="Объект 6">
            <a:extLst>
              <a:ext uri="{FF2B5EF4-FFF2-40B4-BE49-F238E27FC236}">
                <a16:creationId xmlns:a16="http://schemas.microsoft.com/office/drawing/2014/main" id="{BA50A90A-E836-654B-8312-01643008D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368732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b="1" i="1" dirty="0" err="1"/>
              <a:t>Контрольна</a:t>
            </a:r>
            <a:r>
              <a:rPr lang="ru-RU" sz="2800" b="1" i="1" dirty="0"/>
              <a:t> </a:t>
            </a:r>
            <a:r>
              <a:rPr lang="ru-RU" sz="2800" b="1" i="1" dirty="0" err="1"/>
              <a:t>функція</a:t>
            </a:r>
            <a:r>
              <a:rPr lang="ru-RU" sz="2800" b="1" i="1" dirty="0"/>
              <a:t> бюджету</a:t>
            </a:r>
            <a:r>
              <a:rPr lang="ru-RU" sz="2400" dirty="0"/>
              <a:t> </a:t>
            </a:r>
          </a:p>
          <a:p>
            <a:pPr marL="0" indent="0">
              <a:buNone/>
            </a:pPr>
            <a:r>
              <a:rPr lang="ru-RU" sz="2400" dirty="0" err="1"/>
              <a:t>характеризується</a:t>
            </a:r>
            <a:r>
              <a:rPr lang="ru-RU" sz="2400" dirty="0"/>
              <a:t> </a:t>
            </a:r>
            <a:r>
              <a:rPr lang="ru-RU" sz="2400" dirty="0" err="1"/>
              <a:t>тим</a:t>
            </a:r>
            <a:r>
              <a:rPr lang="ru-RU" sz="2400" dirty="0"/>
              <a:t>, </a:t>
            </a:r>
            <a:r>
              <a:rPr lang="ru-RU" sz="2400" dirty="0" err="1"/>
              <a:t>що</a:t>
            </a:r>
            <a:r>
              <a:rPr lang="ru-RU" sz="2400" dirty="0"/>
              <a:t> з </a:t>
            </a:r>
            <a:r>
              <a:rPr lang="ru-RU" sz="2400" dirty="0" err="1"/>
              <a:t>її</a:t>
            </a:r>
            <a:r>
              <a:rPr lang="ru-RU" sz="2400" dirty="0"/>
              <a:t> </a:t>
            </a:r>
            <a:r>
              <a:rPr lang="ru-RU" sz="2400" dirty="0" err="1"/>
              <a:t>допо­могою</a:t>
            </a:r>
            <a:r>
              <a:rPr lang="ru-RU" sz="2400" dirty="0"/>
              <a:t> </a:t>
            </a:r>
            <a:r>
              <a:rPr lang="ru-RU" sz="2400" dirty="0" err="1"/>
              <a:t>досягається</a:t>
            </a:r>
            <a:r>
              <a:rPr lang="ru-RU" sz="2400" dirty="0"/>
              <a:t> </a:t>
            </a:r>
            <a:r>
              <a:rPr lang="ru-RU" sz="2400" dirty="0" err="1"/>
              <a:t>рівномірність</a:t>
            </a:r>
            <a:r>
              <a:rPr lang="ru-RU" sz="2400" dirty="0"/>
              <a:t> у </a:t>
            </a:r>
            <a:r>
              <a:rPr lang="ru-RU" sz="2400" dirty="0" err="1"/>
              <a:t>тенденціях</a:t>
            </a:r>
            <a:r>
              <a:rPr lang="ru-RU" sz="2400" dirty="0"/>
              <a:t> </a:t>
            </a:r>
            <a:r>
              <a:rPr lang="ru-RU" sz="2400" dirty="0" err="1"/>
              <a:t>розвитку</a:t>
            </a:r>
            <a:r>
              <a:rPr lang="ru-RU" sz="2400" dirty="0"/>
              <a:t> </a:t>
            </a:r>
            <a:r>
              <a:rPr lang="ru-RU" sz="2400" dirty="0" err="1"/>
              <a:t>усіх</a:t>
            </a:r>
            <a:r>
              <a:rPr lang="ru-RU" sz="2400" dirty="0"/>
              <a:t> </a:t>
            </a:r>
            <a:r>
              <a:rPr lang="ru-RU" sz="2400" dirty="0" err="1"/>
              <a:t>регіонів</a:t>
            </a:r>
            <a:r>
              <a:rPr lang="ru-RU" sz="2400" dirty="0"/>
              <a:t> та </a:t>
            </a:r>
            <a:r>
              <a:rPr lang="ru-RU" sz="2400" dirty="0" err="1"/>
              <a:t>економічних</a:t>
            </a:r>
            <a:r>
              <a:rPr lang="ru-RU" sz="2400" dirty="0"/>
              <a:t> </a:t>
            </a:r>
            <a:r>
              <a:rPr lang="ru-RU" sz="2400" dirty="0" err="1"/>
              <a:t>районів</a:t>
            </a:r>
            <a:r>
              <a:rPr lang="ru-RU" sz="2400" dirty="0"/>
              <a:t> </a:t>
            </a:r>
            <a:r>
              <a:rPr lang="ru-RU" sz="2400" dirty="0" err="1"/>
              <a:t>країни</a:t>
            </a:r>
            <a:r>
              <a:rPr lang="ru-RU" sz="2400" dirty="0"/>
              <a:t>. На </a:t>
            </a:r>
            <a:r>
              <a:rPr lang="ru-RU" sz="2400" dirty="0" err="1"/>
              <a:t>основі</a:t>
            </a:r>
            <a:r>
              <a:rPr lang="ru-RU" sz="2400" dirty="0"/>
              <a:t> </a:t>
            </a:r>
            <a:r>
              <a:rPr lang="ru-RU" sz="2400" dirty="0" err="1"/>
              <a:t>контрольної</a:t>
            </a:r>
            <a:r>
              <a:rPr lang="ru-RU" sz="2400" dirty="0"/>
              <a:t> </a:t>
            </a:r>
            <a:r>
              <a:rPr lang="ru-RU" sz="2400" dirty="0" err="1"/>
              <a:t>функції</a:t>
            </a:r>
            <a:r>
              <a:rPr lang="ru-RU" sz="2400" dirty="0"/>
              <a:t> бюд­жету </a:t>
            </a:r>
            <a:r>
              <a:rPr lang="ru-RU" sz="2400" dirty="0" err="1"/>
              <a:t>держави</a:t>
            </a:r>
            <a:r>
              <a:rPr lang="ru-RU" sz="2400" dirty="0"/>
              <a:t> </a:t>
            </a:r>
            <a:r>
              <a:rPr lang="ru-RU" sz="2400" dirty="0" err="1"/>
              <a:t>діє</a:t>
            </a:r>
            <a:r>
              <a:rPr lang="ru-RU" sz="2400" dirty="0"/>
              <a:t> система бюджетного контролю. Комплексна контрольно-</a:t>
            </a:r>
            <a:r>
              <a:rPr lang="ru-RU" sz="2400" dirty="0" err="1"/>
              <a:t>аналітична</a:t>
            </a:r>
            <a:r>
              <a:rPr lang="ru-RU" sz="2400" dirty="0"/>
              <a:t> робота, </a:t>
            </a:r>
            <a:r>
              <a:rPr lang="ru-RU" sz="2400" dirty="0" err="1"/>
              <a:t>що</a:t>
            </a:r>
            <a:r>
              <a:rPr lang="ru-RU" sz="2400" dirty="0"/>
              <a:t> проводиться у </a:t>
            </a:r>
            <a:r>
              <a:rPr lang="ru-RU" sz="2400" dirty="0" err="1"/>
              <a:t>процесі</a:t>
            </a:r>
            <a:r>
              <a:rPr lang="ru-RU" sz="2400" dirty="0"/>
              <a:t> </a:t>
            </a:r>
            <a:r>
              <a:rPr lang="ru-RU" sz="2400" dirty="0" err="1"/>
              <a:t>складання</a:t>
            </a:r>
            <a:r>
              <a:rPr lang="ru-RU" sz="2400" dirty="0"/>
              <a:t>, </a:t>
            </a:r>
            <a:r>
              <a:rPr lang="ru-RU" sz="2400" dirty="0" err="1"/>
              <a:t>розгляду</a:t>
            </a:r>
            <a:r>
              <a:rPr lang="ru-RU" sz="2400" dirty="0"/>
              <a:t>, </a:t>
            </a:r>
            <a:r>
              <a:rPr lang="ru-RU" sz="2400" dirty="0" err="1"/>
              <a:t>затвердження</a:t>
            </a:r>
            <a:r>
              <a:rPr lang="ru-RU" sz="2400" dirty="0"/>
              <a:t> та </a:t>
            </a:r>
            <a:r>
              <a:rPr lang="ru-RU" sz="2400" dirty="0" err="1"/>
              <a:t>виконання</a:t>
            </a:r>
            <a:r>
              <a:rPr lang="ru-RU" sz="2400" dirty="0"/>
              <a:t> бюджету </a:t>
            </a:r>
            <a:r>
              <a:rPr lang="ru-RU" sz="2400" dirty="0" err="1"/>
              <a:t>пронизує</a:t>
            </a:r>
            <a:r>
              <a:rPr lang="ru-RU" sz="2400" dirty="0"/>
              <a:t> </a:t>
            </a:r>
            <a:r>
              <a:rPr lang="ru-RU" sz="2400" dirty="0" err="1"/>
              <a:t>кожну</a:t>
            </a:r>
            <a:r>
              <a:rPr lang="ru-RU" sz="2400" dirty="0"/>
              <a:t> лан­ку </a:t>
            </a:r>
            <a:r>
              <a:rPr lang="ru-RU" sz="2400" dirty="0" err="1"/>
              <a:t>бюджетної</a:t>
            </a:r>
            <a:r>
              <a:rPr lang="ru-RU" sz="2400" dirty="0"/>
              <a:t> </a:t>
            </a:r>
            <a:r>
              <a:rPr lang="ru-RU" sz="2400" dirty="0" err="1"/>
              <a:t>системи</a:t>
            </a:r>
            <a:r>
              <a:rPr lang="ru-RU" sz="2400" dirty="0"/>
              <a:t> </a:t>
            </a:r>
            <a:r>
              <a:rPr lang="ru-RU" sz="2400" dirty="0" err="1"/>
              <a:t>України</a:t>
            </a:r>
            <a:r>
              <a:rPr lang="ru-RU" sz="2400" dirty="0"/>
              <a:t>.</a:t>
            </a:r>
            <a:endParaRPr lang="ru-UA" sz="2400" dirty="0"/>
          </a:p>
        </p:txBody>
      </p:sp>
    </p:spTree>
    <p:extLst>
      <p:ext uri="{BB962C8B-B14F-4D97-AF65-F5344CB8AC3E}">
        <p14:creationId xmlns:p14="http://schemas.microsoft.com/office/powerpoint/2010/main" val="37132848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B798D8F3-F559-FC46-8492-39A8A1EC63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663" y="3505200"/>
            <a:ext cx="9601200" cy="3581400"/>
          </a:xfrm>
        </p:spPr>
        <p:txBody>
          <a:bodyPr/>
          <a:lstStyle/>
          <a:p>
            <a:r>
              <a:rPr lang="ru-RU" sz="1600" dirty="0"/>
              <a:t> </a:t>
            </a:r>
            <a:r>
              <a:rPr lang="ru-RU" sz="1600" dirty="0" err="1"/>
              <a:t>можливістю</a:t>
            </a:r>
            <a:r>
              <a:rPr lang="ru-RU" sz="1600" dirty="0"/>
              <a:t> </a:t>
            </a:r>
            <a:r>
              <a:rPr lang="ru-RU" sz="1600" dirty="0" err="1"/>
              <a:t>багаторазового</a:t>
            </a:r>
            <a:r>
              <a:rPr lang="ru-RU" sz="1600" dirty="0"/>
              <a:t> </a:t>
            </a:r>
            <a:r>
              <a:rPr lang="ru-RU" sz="1600" dirty="0" err="1"/>
              <a:t>проходження</a:t>
            </a:r>
            <a:r>
              <a:rPr lang="ru-RU" sz="1600" dirty="0"/>
              <a:t> </a:t>
            </a:r>
            <a:r>
              <a:rPr lang="ru-RU" sz="1600" dirty="0" err="1"/>
              <a:t>однієї</a:t>
            </a:r>
            <a:r>
              <a:rPr lang="ru-RU" sz="1600" dirty="0"/>
              <a:t> і </a:t>
            </a:r>
            <a:r>
              <a:rPr lang="ru-RU" sz="1600" dirty="0" err="1"/>
              <a:t>тієї</a:t>
            </a:r>
            <a:r>
              <a:rPr lang="ru-RU" sz="1600" dirty="0"/>
              <a:t> </a:t>
            </a:r>
            <a:r>
              <a:rPr lang="ru-RU" sz="1600" dirty="0" err="1"/>
              <a:t>самої</a:t>
            </a:r>
            <a:r>
              <a:rPr lang="ru-RU" sz="1600" dirty="0"/>
              <a:t> </a:t>
            </a:r>
            <a:r>
              <a:rPr lang="ru-RU" sz="1600" dirty="0" err="1"/>
              <a:t>ча­стини</a:t>
            </a:r>
            <a:r>
              <a:rPr lang="ru-RU" sz="1600" dirty="0"/>
              <a:t> валового </a:t>
            </a:r>
            <a:r>
              <a:rPr lang="ru-RU" sz="1600" dirty="0" err="1"/>
              <a:t>внутрішнього</a:t>
            </a:r>
            <a:r>
              <a:rPr lang="ru-RU" sz="1600" dirty="0"/>
              <a:t> продукту через </a:t>
            </a:r>
            <a:r>
              <a:rPr lang="ru-RU" sz="1600" dirty="0" err="1"/>
              <a:t>механізм</a:t>
            </a:r>
            <a:r>
              <a:rPr lang="ru-RU" sz="1600" dirty="0"/>
              <a:t> бюджетного </a:t>
            </a:r>
            <a:r>
              <a:rPr lang="ru-RU" sz="1600" dirty="0" err="1"/>
              <a:t>регулювання</a:t>
            </a:r>
            <a:r>
              <a:rPr lang="ru-RU" sz="1600" dirty="0"/>
              <a:t>;</a:t>
            </a:r>
          </a:p>
          <a:p>
            <a:r>
              <a:rPr lang="ru-RU" sz="1600" dirty="0"/>
              <a:t> </a:t>
            </a:r>
            <a:r>
              <a:rPr lang="ru-RU" sz="1600" dirty="0" err="1"/>
              <a:t>значними</a:t>
            </a:r>
            <a:r>
              <a:rPr lang="ru-RU" sz="1600" dirty="0"/>
              <a:t> </a:t>
            </a:r>
            <a:r>
              <a:rPr lang="ru-RU" sz="1600" dirty="0" err="1"/>
              <a:t>обсягами</a:t>
            </a:r>
            <a:r>
              <a:rPr lang="ru-RU" sz="1600" dirty="0"/>
              <a:t> </a:t>
            </a:r>
            <a:r>
              <a:rPr lang="ru-RU" sz="1600" dirty="0" err="1"/>
              <a:t>фінансових</a:t>
            </a:r>
            <a:r>
              <a:rPr lang="ru-RU" sz="1600" dirty="0"/>
              <a:t> </a:t>
            </a:r>
            <a:r>
              <a:rPr lang="ru-RU" sz="1600" dirty="0" err="1"/>
              <a:t>ресурсів</a:t>
            </a:r>
            <a:r>
              <a:rPr lang="ru-RU" sz="1600" dirty="0"/>
              <a:t>, </a:t>
            </a:r>
            <a:r>
              <a:rPr lang="ru-RU" sz="1600" dirty="0" err="1"/>
              <a:t>що</a:t>
            </a:r>
            <a:r>
              <a:rPr lang="ru-RU" sz="1600" dirty="0"/>
              <a:t> </a:t>
            </a:r>
            <a:r>
              <a:rPr lang="ru-RU" sz="1600" dirty="0" err="1"/>
              <a:t>проходять</a:t>
            </a:r>
            <a:r>
              <a:rPr lang="ru-RU" sz="1600" dirty="0"/>
              <a:t> через </a:t>
            </a:r>
            <a:r>
              <a:rPr lang="ru-RU" sz="1600" dirty="0" err="1"/>
              <a:t>бюджетний</a:t>
            </a:r>
            <a:r>
              <a:rPr lang="ru-RU" sz="1600" dirty="0"/>
              <a:t> </a:t>
            </a:r>
            <a:r>
              <a:rPr lang="ru-RU" sz="1600" dirty="0" err="1"/>
              <a:t>механізм</a:t>
            </a:r>
            <a:r>
              <a:rPr lang="ru-RU" sz="1600" dirty="0"/>
              <a:t>;</a:t>
            </a:r>
          </a:p>
          <a:p>
            <a:r>
              <a:rPr lang="ru-RU" sz="1600" dirty="0"/>
              <a:t> </a:t>
            </a:r>
            <a:r>
              <a:rPr lang="ru-RU" sz="1600" dirty="0" err="1"/>
              <a:t>високою</a:t>
            </a:r>
            <a:r>
              <a:rPr lang="ru-RU" sz="1600" dirty="0"/>
              <a:t> </a:t>
            </a:r>
            <a:r>
              <a:rPr lang="ru-RU" sz="1600" dirty="0" err="1"/>
              <a:t>маневреністю</a:t>
            </a:r>
            <a:r>
              <a:rPr lang="ru-RU" sz="1600" dirty="0"/>
              <a:t> </a:t>
            </a:r>
            <a:r>
              <a:rPr lang="ru-RU" sz="1600" dirty="0" err="1"/>
              <a:t>фінансових</a:t>
            </a:r>
            <a:r>
              <a:rPr lang="ru-RU" sz="1600" dirty="0"/>
              <a:t> </a:t>
            </a:r>
            <a:r>
              <a:rPr lang="ru-RU" sz="1600" dirty="0" err="1"/>
              <a:t>ресурсів</a:t>
            </a:r>
            <a:r>
              <a:rPr lang="ru-RU" sz="1600" dirty="0"/>
              <a:t> </a:t>
            </a:r>
            <a:r>
              <a:rPr lang="ru-RU" sz="1600" dirty="0" err="1"/>
              <a:t>бюджетів</a:t>
            </a:r>
            <a:r>
              <a:rPr lang="ru-RU" sz="1600" dirty="0"/>
              <a:t> </a:t>
            </a:r>
            <a:r>
              <a:rPr lang="ru-RU" sz="1600" dirty="0" err="1"/>
              <a:t>різних</a:t>
            </a:r>
            <a:r>
              <a:rPr lang="ru-RU" sz="1600" dirty="0"/>
              <a:t> </a:t>
            </a:r>
            <a:r>
              <a:rPr lang="ru-RU" sz="1600" dirty="0" err="1"/>
              <a:t>рівнів</a:t>
            </a:r>
            <a:r>
              <a:rPr lang="ru-RU" sz="1600" dirty="0"/>
              <a:t>;</a:t>
            </a:r>
          </a:p>
          <a:p>
            <a:r>
              <a:rPr lang="ru-RU" sz="1600" dirty="0"/>
              <a:t> </a:t>
            </a:r>
            <a:r>
              <a:rPr lang="ru-RU" sz="1600" dirty="0" err="1"/>
              <a:t>різноманітністю</a:t>
            </a:r>
            <a:r>
              <a:rPr lang="ru-RU" sz="1600" dirty="0"/>
              <a:t> </a:t>
            </a:r>
            <a:r>
              <a:rPr lang="ru-RU" sz="1600" dirty="0" err="1"/>
              <a:t>потоків</a:t>
            </a:r>
            <a:r>
              <a:rPr lang="ru-RU" sz="1600" dirty="0"/>
              <a:t> </a:t>
            </a:r>
            <a:r>
              <a:rPr lang="ru-RU" sz="1600" dirty="0" err="1"/>
              <a:t>формування</a:t>
            </a:r>
            <a:r>
              <a:rPr lang="ru-RU" sz="1600" dirty="0"/>
              <a:t> </a:t>
            </a:r>
            <a:r>
              <a:rPr lang="ru-RU" sz="1600" dirty="0" err="1"/>
              <a:t>фінансових</a:t>
            </a:r>
            <a:r>
              <a:rPr lang="ru-RU" sz="1600" dirty="0"/>
              <a:t> </a:t>
            </a:r>
            <a:r>
              <a:rPr lang="ru-RU" sz="1600" dirty="0" err="1"/>
              <a:t>ресурсів</a:t>
            </a:r>
            <a:r>
              <a:rPr lang="ru-RU" sz="1600" dirty="0"/>
              <a:t> і </a:t>
            </a:r>
            <a:r>
              <a:rPr lang="ru-RU" sz="1600" dirty="0" err="1"/>
              <a:t>утворенням</a:t>
            </a:r>
            <a:r>
              <a:rPr lang="ru-RU" sz="1600" dirty="0"/>
              <a:t> </a:t>
            </a:r>
            <a:r>
              <a:rPr lang="ru-RU" sz="1600" dirty="0" err="1"/>
              <a:t>цільових</a:t>
            </a:r>
            <a:r>
              <a:rPr lang="ru-RU" sz="1600" dirty="0"/>
              <a:t> </a:t>
            </a:r>
            <a:r>
              <a:rPr lang="ru-RU" sz="1600" dirty="0" err="1"/>
              <a:t>фондів</a:t>
            </a:r>
            <a:r>
              <a:rPr lang="ru-RU" sz="1600" dirty="0"/>
              <a:t>;</a:t>
            </a:r>
          </a:p>
          <a:p>
            <a:r>
              <a:rPr lang="ru-RU" sz="1600" dirty="0"/>
              <a:t>широким колом </a:t>
            </a:r>
            <a:r>
              <a:rPr lang="ru-RU" sz="1600" dirty="0" err="1"/>
              <a:t>учасників</a:t>
            </a:r>
            <a:r>
              <a:rPr lang="ru-RU" sz="1600" dirty="0"/>
              <a:t>, </a:t>
            </a:r>
            <a:r>
              <a:rPr lang="ru-RU" sz="1600" dirty="0" err="1"/>
              <a:t>що</a:t>
            </a:r>
            <a:r>
              <a:rPr lang="ru-RU" sz="1600" dirty="0"/>
              <a:t> </a:t>
            </a:r>
            <a:r>
              <a:rPr lang="ru-RU" sz="1600" dirty="0" err="1"/>
              <a:t>беруть</a:t>
            </a:r>
            <a:r>
              <a:rPr lang="ru-RU" sz="1600" dirty="0"/>
              <a:t> участь у </a:t>
            </a:r>
            <a:r>
              <a:rPr lang="ru-RU" sz="1600" dirty="0" err="1"/>
              <a:t>формуванні</a:t>
            </a:r>
            <a:r>
              <a:rPr lang="ru-RU" sz="1600" dirty="0"/>
              <a:t> і </a:t>
            </a:r>
            <a:r>
              <a:rPr lang="ru-RU" sz="1600" dirty="0" err="1"/>
              <a:t>використанні</a:t>
            </a:r>
            <a:r>
              <a:rPr lang="ru-RU" sz="1600" dirty="0"/>
              <a:t> </a:t>
            </a:r>
            <a:r>
              <a:rPr lang="ru-RU" sz="1600" dirty="0" err="1"/>
              <a:t>фінансових</a:t>
            </a:r>
            <a:r>
              <a:rPr lang="ru-RU" sz="1600" dirty="0"/>
              <a:t> </a:t>
            </a:r>
            <a:r>
              <a:rPr lang="ru-RU" sz="1600" dirty="0" err="1"/>
              <a:t>ресурсів</a:t>
            </a:r>
            <a:r>
              <a:rPr lang="ru-RU" sz="1600" dirty="0"/>
              <a:t> бюджету </a:t>
            </a:r>
            <a:r>
              <a:rPr lang="ru-RU" sz="1600" dirty="0" err="1"/>
              <a:t>держави</a:t>
            </a:r>
            <a:r>
              <a:rPr lang="ru-RU" sz="1600" dirty="0"/>
              <a:t>.</a:t>
            </a:r>
          </a:p>
          <a:p>
            <a:endParaRPr lang="ru-U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61308A-9688-2142-B79A-BFC164DCC083}"/>
              </a:ext>
            </a:extLst>
          </p:cNvPr>
          <p:cNvSpPr txBox="1"/>
          <p:nvPr/>
        </p:nvSpPr>
        <p:spPr>
          <a:xfrm>
            <a:off x="1003663" y="604302"/>
            <a:ext cx="1018467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2800" b="1" i="1" dirty="0" err="1"/>
              <a:t>Розподільна</a:t>
            </a:r>
            <a:r>
              <a:rPr lang="ru-RU" sz="2800" b="1" i="1" dirty="0"/>
              <a:t> </a:t>
            </a:r>
            <a:r>
              <a:rPr lang="ru-RU" sz="2800" b="1" i="1" dirty="0" err="1"/>
              <a:t>функція</a:t>
            </a:r>
            <a:endParaRPr lang="ru-RU" sz="2800" b="1" i="1" dirty="0"/>
          </a:p>
          <a:p>
            <a:pPr algn="just"/>
            <a:r>
              <a:rPr lang="ru-RU" sz="2000" dirty="0" err="1"/>
              <a:t>досягає</a:t>
            </a:r>
            <a:r>
              <a:rPr lang="ru-RU" sz="2000" dirty="0"/>
              <a:t> </a:t>
            </a:r>
            <a:r>
              <a:rPr lang="ru-RU" sz="2000" dirty="0" err="1"/>
              <a:t>планомірний</a:t>
            </a:r>
            <a:r>
              <a:rPr lang="ru-RU" sz="2000" dirty="0"/>
              <a:t> </a:t>
            </a:r>
            <a:r>
              <a:rPr lang="ru-RU" sz="2000" dirty="0" err="1"/>
              <a:t>міжгалузевий</a:t>
            </a:r>
            <a:r>
              <a:rPr lang="ru-RU" sz="2000" dirty="0"/>
              <a:t> і </a:t>
            </a:r>
            <a:r>
              <a:rPr lang="ru-RU" sz="2000" dirty="0" err="1"/>
              <a:t>міжрегіональний</a:t>
            </a:r>
            <a:r>
              <a:rPr lang="ru-RU" sz="2000" dirty="0"/>
              <a:t> </a:t>
            </a:r>
            <a:r>
              <a:rPr lang="ru-RU" sz="2000" dirty="0" err="1"/>
              <a:t>розподіл</a:t>
            </a:r>
            <a:r>
              <a:rPr lang="ru-RU" sz="2000" dirty="0"/>
              <a:t> </a:t>
            </a:r>
            <a:r>
              <a:rPr lang="ru-RU" sz="2000" dirty="0" err="1"/>
              <a:t>фінансових</a:t>
            </a:r>
            <a:r>
              <a:rPr lang="ru-RU" sz="2000" dirty="0"/>
              <a:t> </a:t>
            </a:r>
            <a:r>
              <a:rPr lang="ru-RU" sz="2000" dirty="0" err="1"/>
              <a:t>ресурсів</a:t>
            </a:r>
            <a:r>
              <a:rPr lang="ru-RU" sz="2000" dirty="0"/>
              <a:t> </a:t>
            </a:r>
            <a:r>
              <a:rPr lang="ru-RU" sz="2000" dirty="0" err="1"/>
              <a:t>держави</a:t>
            </a:r>
            <a:r>
              <a:rPr lang="ru-RU" sz="2000" dirty="0"/>
              <a:t> та </a:t>
            </a:r>
            <a:r>
              <a:rPr lang="ru-RU" sz="2000" dirty="0" err="1"/>
              <a:t>їх</a:t>
            </a:r>
            <a:r>
              <a:rPr lang="ru-RU" sz="2000" dirty="0"/>
              <a:t> </a:t>
            </a:r>
            <a:r>
              <a:rPr lang="ru-RU" sz="2000" dirty="0" err="1"/>
              <a:t>розподіл</a:t>
            </a:r>
            <a:r>
              <a:rPr lang="ru-RU" sz="2000" dirty="0"/>
              <a:t> </a:t>
            </a:r>
            <a:r>
              <a:rPr lang="ru-RU" sz="2000" dirty="0" err="1"/>
              <a:t>між</a:t>
            </a:r>
            <a:r>
              <a:rPr lang="ru-RU" sz="2000" dirty="0"/>
              <a:t> </a:t>
            </a:r>
            <a:r>
              <a:rPr lang="ru-RU" sz="2000" dirty="0" err="1"/>
              <a:t>виробничою</a:t>
            </a:r>
            <a:r>
              <a:rPr lang="ru-RU" sz="2000" dirty="0"/>
              <a:t> і </a:t>
            </a:r>
            <a:r>
              <a:rPr lang="ru-RU" sz="2000" dirty="0" err="1"/>
              <a:t>невиробничою</a:t>
            </a:r>
            <a:r>
              <a:rPr lang="ru-RU" sz="2000" dirty="0"/>
              <a:t> сфера ми </a:t>
            </a:r>
            <a:r>
              <a:rPr lang="ru-RU" sz="2000" dirty="0" err="1"/>
              <a:t>суспільства</a:t>
            </a:r>
            <a:r>
              <a:rPr lang="ru-RU" sz="2000" dirty="0"/>
              <a:t>. </a:t>
            </a:r>
            <a:r>
              <a:rPr lang="ru-RU" sz="2000" dirty="0" err="1"/>
              <a:t>Особливість</a:t>
            </a:r>
            <a:r>
              <a:rPr lang="ru-RU" sz="2000" dirty="0"/>
              <a:t> </a:t>
            </a:r>
            <a:r>
              <a:rPr lang="ru-RU" sz="2000" dirty="0" err="1"/>
              <a:t>міжгалузевого</a:t>
            </a:r>
            <a:r>
              <a:rPr lang="ru-RU" sz="2000" dirty="0"/>
              <a:t> </a:t>
            </a:r>
            <a:r>
              <a:rPr lang="ru-RU" sz="2000" dirty="0" err="1"/>
              <a:t>розподілу</a:t>
            </a:r>
            <a:r>
              <a:rPr lang="ru-RU" sz="2000" dirty="0"/>
              <a:t>   </a:t>
            </a:r>
            <a:r>
              <a:rPr lang="ru-RU" sz="2000" dirty="0" err="1"/>
              <a:t>зумовлюється</a:t>
            </a:r>
            <a:r>
              <a:rPr lang="ru-RU" sz="2000" dirty="0"/>
              <a:t> </a:t>
            </a:r>
            <a:r>
              <a:rPr lang="ru-RU" sz="2000" dirty="0" err="1"/>
              <a:t>тим</a:t>
            </a:r>
            <a:r>
              <a:rPr lang="ru-RU" sz="2000" dirty="0"/>
              <a:t>, </a:t>
            </a:r>
            <a:r>
              <a:rPr lang="ru-RU" sz="2000" dirty="0" err="1"/>
              <a:t>що</a:t>
            </a:r>
            <a:r>
              <a:rPr lang="ru-RU" sz="2000" dirty="0"/>
              <a:t> </a:t>
            </a:r>
            <a:r>
              <a:rPr lang="ru-RU" sz="2000" dirty="0" err="1"/>
              <a:t>платежі</a:t>
            </a:r>
            <a:r>
              <a:rPr lang="ru-RU" sz="2000" dirty="0"/>
              <a:t> до бюджету </a:t>
            </a:r>
            <a:r>
              <a:rPr lang="ru-RU" sz="2000" dirty="0" err="1"/>
              <a:t>здійснюють</a:t>
            </a:r>
            <a:r>
              <a:rPr lang="ru-RU" sz="2000" dirty="0"/>
              <a:t>   </a:t>
            </a:r>
            <a:r>
              <a:rPr lang="ru-RU" sz="2000" dirty="0" err="1"/>
              <a:t>суб´єкти</a:t>
            </a:r>
            <a:r>
              <a:rPr lang="ru-RU" sz="2000" dirty="0"/>
              <a:t> </a:t>
            </a:r>
            <a:r>
              <a:rPr lang="ru-RU" sz="2000" dirty="0" err="1"/>
              <a:t>господарювання</a:t>
            </a:r>
            <a:r>
              <a:rPr lang="ru-RU" sz="2000" dirty="0"/>
              <a:t> </a:t>
            </a:r>
            <a:r>
              <a:rPr lang="ru-RU" sz="2000" dirty="0" err="1"/>
              <a:t>усіх</a:t>
            </a:r>
            <a:r>
              <a:rPr lang="ru-RU" sz="2000" dirty="0"/>
              <a:t> </a:t>
            </a:r>
            <a:r>
              <a:rPr lang="ru-RU" sz="2000" dirty="0" err="1"/>
              <a:t>галузей</a:t>
            </a:r>
            <a:r>
              <a:rPr lang="ru-RU" sz="2000" dirty="0"/>
              <a:t> </a:t>
            </a:r>
            <a:r>
              <a:rPr lang="ru-RU" sz="2000" dirty="0" err="1"/>
              <a:t>діяльності</a:t>
            </a:r>
            <a:r>
              <a:rPr lang="ru-RU" sz="2000" dirty="0"/>
              <a:t>, а з бюджету </a:t>
            </a:r>
            <a:r>
              <a:rPr lang="ru-RU" sz="2000" dirty="0" err="1"/>
              <a:t>спрямовуються</a:t>
            </a:r>
            <a:r>
              <a:rPr lang="ru-RU" sz="2000" dirty="0"/>
              <a:t> </a:t>
            </a:r>
            <a:r>
              <a:rPr lang="ru-RU" sz="2000" dirty="0" err="1"/>
              <a:t>кошти</a:t>
            </a:r>
            <a:r>
              <a:rPr lang="ru-RU" sz="2000" dirty="0"/>
              <a:t> </a:t>
            </a:r>
            <a:r>
              <a:rPr lang="ru-RU" sz="2000" dirty="0" err="1"/>
              <a:t>лише</a:t>
            </a:r>
            <a:r>
              <a:rPr lang="ru-RU" sz="2000" dirty="0"/>
              <a:t> </a:t>
            </a:r>
            <a:r>
              <a:rPr lang="ru-RU" sz="2000" dirty="0" err="1"/>
              <a:t>галу­зям</a:t>
            </a:r>
            <a:r>
              <a:rPr lang="ru-RU" sz="2000" dirty="0"/>
              <a:t> (</a:t>
            </a:r>
            <a:r>
              <a:rPr lang="ru-RU" sz="2000" dirty="0" err="1"/>
              <a:t>підприємствам</a:t>
            </a:r>
            <a:r>
              <a:rPr lang="ru-RU" sz="2000" dirty="0"/>
              <a:t>), </a:t>
            </a:r>
            <a:r>
              <a:rPr lang="ru-RU" sz="2000" dirty="0" err="1"/>
              <a:t>визнаним</a:t>
            </a:r>
            <a:r>
              <a:rPr lang="ru-RU" sz="2000" dirty="0"/>
              <a:t> </a:t>
            </a:r>
            <a:r>
              <a:rPr lang="ru-RU" sz="2000" dirty="0" err="1"/>
              <a:t>пріоритетними</a:t>
            </a:r>
            <a:r>
              <a:rPr lang="ru-RU" sz="2000" dirty="0"/>
              <a:t>.</a:t>
            </a:r>
          </a:p>
          <a:p>
            <a:pPr algn="just"/>
            <a:endParaRPr lang="ru-RU" sz="2000" dirty="0"/>
          </a:p>
          <a:p>
            <a:pPr algn="just"/>
            <a:r>
              <a:rPr lang="ru-RU" sz="2000" dirty="0" err="1"/>
              <a:t>Особоливості</a:t>
            </a:r>
            <a:r>
              <a:rPr lang="ru-RU" sz="2000" dirty="0"/>
              <a:t>:</a:t>
            </a:r>
            <a:endParaRPr lang="ru-UA" sz="2000" dirty="0"/>
          </a:p>
        </p:txBody>
      </p:sp>
    </p:spTree>
    <p:extLst>
      <p:ext uri="{BB962C8B-B14F-4D97-AF65-F5344CB8AC3E}">
        <p14:creationId xmlns:p14="http://schemas.microsoft.com/office/powerpoint/2010/main" val="26642458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25A476-BBC2-1D41-94A1-76489EBD1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4000" b="1" dirty="0"/>
              <a:t>Бюджет як </a:t>
            </a:r>
            <a:r>
              <a:rPr lang="ru-RU" sz="4000" b="1" dirty="0" err="1"/>
              <a:t>основний</a:t>
            </a:r>
            <a:r>
              <a:rPr lang="ru-RU" sz="4000" b="1" dirty="0"/>
              <a:t> </a:t>
            </a:r>
            <a:r>
              <a:rPr lang="ru-RU" sz="4000" b="1" dirty="0" err="1"/>
              <a:t>фінансовий</a:t>
            </a:r>
            <a:r>
              <a:rPr lang="ru-RU" sz="4000" b="1" dirty="0"/>
              <a:t> план </a:t>
            </a:r>
            <a:r>
              <a:rPr lang="ru-RU" sz="4000" b="1" dirty="0" err="1"/>
              <a:t>держави</a:t>
            </a:r>
            <a:br>
              <a:rPr lang="ru-RU" b="1" dirty="0"/>
            </a:b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423D8F6-9750-7C4B-A39A-E9DAB7DAA9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71700"/>
            <a:ext cx="960120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err="1"/>
              <a:t>Плановість</a:t>
            </a:r>
            <a:r>
              <a:rPr lang="ru-RU" dirty="0"/>
              <a:t> бюджету </a:t>
            </a:r>
            <a:r>
              <a:rPr lang="ru-RU" dirty="0" err="1"/>
              <a:t>є</a:t>
            </a:r>
            <a:r>
              <a:rPr lang="ru-RU" dirty="0"/>
              <a:t> </a:t>
            </a:r>
            <a:r>
              <a:rPr lang="ru-RU" dirty="0" err="1"/>
              <a:t>однією</a:t>
            </a:r>
            <a:r>
              <a:rPr lang="ru-RU" dirty="0"/>
              <a:t> з </a:t>
            </a:r>
            <a:r>
              <a:rPr lang="ru-RU" dirty="0" err="1"/>
              <a:t>його</a:t>
            </a:r>
            <a:r>
              <a:rPr lang="ru-RU" dirty="0"/>
              <a:t> </a:t>
            </a:r>
            <a:r>
              <a:rPr lang="ru-RU" dirty="0" err="1"/>
              <a:t>основних</a:t>
            </a:r>
            <a:r>
              <a:rPr lang="ru-RU" dirty="0"/>
              <a:t> </a:t>
            </a:r>
            <a:r>
              <a:rPr lang="ru-RU" dirty="0" err="1"/>
              <a:t>ознак</a:t>
            </a:r>
            <a:r>
              <a:rPr lang="ru-RU" dirty="0"/>
              <a:t>. В </a:t>
            </a:r>
            <a:r>
              <a:rPr lang="ru-RU" dirty="0" err="1"/>
              <a:t>Україні</a:t>
            </a:r>
            <a:r>
              <a:rPr lang="ru-RU" dirty="0"/>
              <a:t>, яка </a:t>
            </a:r>
            <a:r>
              <a:rPr lang="ru-RU" dirty="0" err="1"/>
              <a:t>здійснює</a:t>
            </a:r>
            <a:r>
              <a:rPr lang="ru-RU" dirty="0"/>
              <a:t> </a:t>
            </a:r>
            <a:r>
              <a:rPr lang="ru-RU" dirty="0" err="1"/>
              <a:t>перехід</a:t>
            </a:r>
            <a:r>
              <a:rPr lang="ru-RU" dirty="0"/>
              <a:t> до </a:t>
            </a:r>
            <a:r>
              <a:rPr lang="ru-RU" dirty="0" err="1"/>
              <a:t>ринкових</a:t>
            </a:r>
            <a:r>
              <a:rPr lang="ru-RU" dirty="0"/>
              <a:t> умов </a:t>
            </a:r>
            <a:r>
              <a:rPr lang="ru-RU" dirty="0" err="1"/>
              <a:t>господарювання</a:t>
            </a:r>
            <a:r>
              <a:rPr lang="ru-RU" dirty="0"/>
              <a:t>, бюджет </a:t>
            </a:r>
            <a:r>
              <a:rPr lang="ru-RU" dirty="0" err="1"/>
              <a:t>виконує</a:t>
            </a:r>
            <a:r>
              <a:rPr lang="ru-RU" dirty="0"/>
              <a:t> роль основного регулятора </a:t>
            </a:r>
            <a:r>
              <a:rPr lang="ru-RU" dirty="0" err="1"/>
              <a:t>цих</a:t>
            </a:r>
            <a:r>
              <a:rPr lang="ru-RU" dirty="0"/>
              <a:t> </a:t>
            </a:r>
            <a:r>
              <a:rPr lang="ru-RU" dirty="0" err="1"/>
              <a:t>процесів</a:t>
            </a:r>
            <a:r>
              <a:rPr lang="ru-RU" dirty="0"/>
              <a:t>. Як </a:t>
            </a:r>
            <a:r>
              <a:rPr lang="ru-RU" dirty="0" err="1"/>
              <a:t>фінансовий</a:t>
            </a:r>
            <a:r>
              <a:rPr lang="ru-RU" dirty="0"/>
              <a:t> план </a:t>
            </a:r>
            <a:r>
              <a:rPr lang="ru-RU" dirty="0" err="1"/>
              <a:t>він</a:t>
            </a:r>
            <a:r>
              <a:rPr lang="ru-RU" dirty="0"/>
              <a:t> </a:t>
            </a:r>
            <a:r>
              <a:rPr lang="ru-RU" dirty="0" err="1"/>
              <a:t>має</a:t>
            </a:r>
            <a:r>
              <a:rPr lang="ru-RU" dirty="0"/>
              <a:t> </a:t>
            </a:r>
            <a:r>
              <a:rPr lang="ru-RU" dirty="0" err="1"/>
              <a:t>передбачати</a:t>
            </a:r>
            <a:r>
              <a:rPr lang="ru-RU" dirty="0"/>
              <a:t> </a:t>
            </a:r>
            <a:r>
              <a:rPr lang="ru-RU" dirty="0" err="1"/>
              <a:t>виконання</a:t>
            </a:r>
            <a:r>
              <a:rPr lang="ru-RU" dirty="0"/>
              <a:t> </a:t>
            </a:r>
            <a:r>
              <a:rPr lang="ru-RU" dirty="0" err="1"/>
              <a:t>всіх</a:t>
            </a:r>
            <a:r>
              <a:rPr lang="ru-RU" dirty="0"/>
              <a:t> </a:t>
            </a:r>
            <a:r>
              <a:rPr lang="ru-RU" dirty="0" err="1"/>
              <a:t>функцій</a:t>
            </a:r>
            <a:r>
              <a:rPr lang="ru-RU" dirty="0"/>
              <a:t> </a:t>
            </a:r>
            <a:r>
              <a:rPr lang="ru-RU" dirty="0" err="1"/>
              <a:t>держави</a:t>
            </a:r>
            <a:r>
              <a:rPr lang="ru-RU" dirty="0"/>
              <a:t> на </a:t>
            </a:r>
            <a:r>
              <a:rPr lang="ru-RU" dirty="0" err="1"/>
              <a:t>загальнодержавному</a:t>
            </a:r>
            <a:r>
              <a:rPr lang="ru-RU" dirty="0"/>
              <a:t> і </a:t>
            </a:r>
            <a:r>
              <a:rPr lang="ru-RU" dirty="0" err="1"/>
              <a:t>місцевих</a:t>
            </a:r>
            <a:r>
              <a:rPr lang="ru-RU" dirty="0"/>
              <a:t> </a:t>
            </a:r>
            <a:r>
              <a:rPr lang="ru-RU" dirty="0" err="1"/>
              <a:t>рівнях</a:t>
            </a:r>
            <a:r>
              <a:rPr lang="ru-RU" dirty="0"/>
              <a:t> — </a:t>
            </a:r>
            <a:r>
              <a:rPr lang="ru-RU" dirty="0" err="1"/>
              <a:t>економічної</a:t>
            </a:r>
            <a:r>
              <a:rPr lang="ru-RU" dirty="0"/>
              <a:t>, </a:t>
            </a:r>
            <a:r>
              <a:rPr lang="ru-RU" dirty="0" err="1"/>
              <a:t>соціальної</a:t>
            </a:r>
            <a:r>
              <a:rPr lang="ru-RU" dirty="0"/>
              <a:t>, </a:t>
            </a:r>
            <a:r>
              <a:rPr lang="ru-RU" dirty="0" err="1"/>
              <a:t>управлінської</a:t>
            </a:r>
            <a:r>
              <a:rPr lang="ru-RU" dirty="0"/>
              <a:t>, </a:t>
            </a:r>
            <a:r>
              <a:rPr lang="ru-RU" dirty="0" err="1"/>
              <a:t>військової</a:t>
            </a:r>
            <a:r>
              <a:rPr lang="ru-RU" dirty="0"/>
              <a:t>, </a:t>
            </a:r>
            <a:r>
              <a:rPr lang="ru-RU" dirty="0" err="1"/>
              <a:t>міжетнічної</a:t>
            </a:r>
            <a:r>
              <a:rPr lang="ru-RU" dirty="0"/>
              <a:t>, </a:t>
            </a:r>
            <a:r>
              <a:rPr lang="ru-RU" dirty="0" err="1"/>
              <a:t>судової</a:t>
            </a:r>
            <a:r>
              <a:rPr lang="ru-RU" dirty="0"/>
              <a:t>, </a:t>
            </a:r>
            <a:r>
              <a:rPr lang="ru-RU" dirty="0" err="1"/>
              <a:t>міжнародної</a:t>
            </a:r>
            <a:r>
              <a:rPr lang="ru-RU" dirty="0"/>
              <a:t> </a:t>
            </a:r>
            <a:r>
              <a:rPr lang="ru-RU" dirty="0" err="1"/>
              <a:t>тощо</a:t>
            </a:r>
            <a:r>
              <a:rPr lang="ru-RU" dirty="0"/>
              <a:t>.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r>
              <a:rPr lang="ru-RU" dirty="0"/>
              <a:t>В </a:t>
            </a:r>
            <a:r>
              <a:rPr lang="ru-RU" dirty="0" err="1"/>
              <a:t>Україні</a:t>
            </a:r>
            <a:r>
              <a:rPr lang="ru-RU" dirty="0"/>
              <a:t> бюджет як </a:t>
            </a:r>
            <a:r>
              <a:rPr lang="ru-RU" dirty="0" err="1"/>
              <a:t>фінансовий</a:t>
            </a:r>
            <a:r>
              <a:rPr lang="ru-RU" dirty="0"/>
              <a:t> план </a:t>
            </a:r>
            <a:r>
              <a:rPr lang="ru-RU" dirty="0" err="1"/>
              <a:t>має</a:t>
            </a:r>
            <a:r>
              <a:rPr lang="ru-RU" dirty="0"/>
              <a:t> </a:t>
            </a:r>
            <a:r>
              <a:rPr lang="ru-RU" dirty="0" err="1"/>
              <a:t>певні</a:t>
            </a:r>
            <a:r>
              <a:rPr lang="ru-RU" dirty="0"/>
              <a:t> </a:t>
            </a:r>
            <a:r>
              <a:rPr lang="ru-RU" dirty="0" err="1"/>
              <a:t>відмінності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бюджету як </a:t>
            </a:r>
            <a:r>
              <a:rPr lang="ru-RU" dirty="0" err="1"/>
              <a:t>економічної</a:t>
            </a:r>
            <a:r>
              <a:rPr lang="ru-RU" dirty="0"/>
              <a:t> </a:t>
            </a:r>
            <a:r>
              <a:rPr lang="ru-RU" dirty="0" err="1"/>
              <a:t>категорії</a:t>
            </a:r>
            <a:r>
              <a:rPr lang="ru-RU" dirty="0"/>
              <a:t>, </a:t>
            </a:r>
            <a:r>
              <a:rPr lang="ru-RU" dirty="0" err="1"/>
              <a:t>оскільки</a:t>
            </a:r>
            <a:r>
              <a:rPr lang="ru-RU" dirty="0"/>
              <a:t> до </a:t>
            </a:r>
            <a:r>
              <a:rPr lang="ru-RU" dirty="0" err="1"/>
              <a:t>нього</a:t>
            </a:r>
            <a:r>
              <a:rPr lang="ru-RU" dirty="0"/>
              <a:t> </a:t>
            </a:r>
            <a:r>
              <a:rPr lang="ru-RU" dirty="0" err="1"/>
              <a:t>включаються</a:t>
            </a:r>
            <a:r>
              <a:rPr lang="ru-RU" dirty="0"/>
              <a:t> </a:t>
            </a:r>
            <a:r>
              <a:rPr lang="ru-RU" dirty="0" err="1"/>
              <a:t>фонди</a:t>
            </a:r>
            <a:r>
              <a:rPr lang="ru-RU" dirty="0"/>
              <a:t> </a:t>
            </a:r>
            <a:r>
              <a:rPr lang="ru-RU" dirty="0" err="1"/>
              <a:t>цільового</a:t>
            </a:r>
            <a:r>
              <a:rPr lang="ru-RU" dirty="0"/>
              <a:t> </a:t>
            </a:r>
            <a:r>
              <a:rPr lang="ru-RU" dirty="0" err="1"/>
              <a:t>призначення</a:t>
            </a:r>
            <a:r>
              <a:rPr lang="ru-RU" dirty="0"/>
              <a:t>. Тому для </a:t>
            </a:r>
            <a:r>
              <a:rPr lang="ru-RU" dirty="0" err="1"/>
              <a:t>оцінювання</a:t>
            </a:r>
            <a:r>
              <a:rPr lang="ru-RU" dirty="0"/>
              <a:t> </a:t>
            </a:r>
            <a:r>
              <a:rPr lang="ru-RU" dirty="0" err="1"/>
              <a:t>реальної</a:t>
            </a:r>
            <a:r>
              <a:rPr lang="ru-RU" dirty="0"/>
              <a:t> </a:t>
            </a:r>
            <a:r>
              <a:rPr lang="ru-RU" dirty="0" err="1"/>
              <a:t>бюджетної</a:t>
            </a:r>
            <a:r>
              <a:rPr lang="ru-RU" dirty="0"/>
              <a:t> </a:t>
            </a:r>
            <a:r>
              <a:rPr lang="ru-RU" dirty="0" err="1"/>
              <a:t>політики</a:t>
            </a:r>
            <a:r>
              <a:rPr lang="ru-RU" dirty="0"/>
              <a:t> </a:t>
            </a:r>
            <a:r>
              <a:rPr lang="ru-RU" dirty="0" err="1"/>
              <a:t>необхідно</a:t>
            </a:r>
            <a:r>
              <a:rPr lang="ru-RU" dirty="0"/>
              <a:t> </a:t>
            </a:r>
            <a:r>
              <a:rPr lang="ru-RU" dirty="0" err="1"/>
              <a:t>проаналізувати</a:t>
            </a:r>
            <a:r>
              <a:rPr lang="ru-RU" dirty="0"/>
              <a:t> </a:t>
            </a:r>
            <a:r>
              <a:rPr lang="ru-RU" dirty="0" err="1"/>
              <a:t>статті</a:t>
            </a:r>
            <a:r>
              <a:rPr lang="ru-RU" dirty="0"/>
              <a:t> </a:t>
            </a:r>
            <a:r>
              <a:rPr lang="ru-RU" dirty="0" err="1"/>
              <a:t>доходів</a:t>
            </a:r>
            <a:r>
              <a:rPr lang="ru-RU" dirty="0"/>
              <a:t> і </a:t>
            </a:r>
            <a:r>
              <a:rPr lang="ru-RU" dirty="0" err="1"/>
              <a:t>видатків</a:t>
            </a:r>
            <a:r>
              <a:rPr lang="ru-RU" dirty="0"/>
              <a:t> "чистого" бюджету (без </a:t>
            </a:r>
            <a:r>
              <a:rPr lang="ru-RU" dirty="0" err="1"/>
              <a:t>цільових</a:t>
            </a:r>
            <a:r>
              <a:rPr lang="ru-RU" dirty="0"/>
              <a:t> </a:t>
            </a:r>
            <a:r>
              <a:rPr lang="ru-RU" dirty="0" err="1"/>
              <a:t>фондів</a:t>
            </a:r>
            <a:r>
              <a:rPr lang="ru-RU" dirty="0"/>
              <a:t>).</a:t>
            </a:r>
          </a:p>
          <a:p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4266087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14BA45-57E7-B541-9E88-B759DFBE5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245" y="639705"/>
            <a:ext cx="3944983" cy="5577840"/>
          </a:xfrm>
        </p:spPr>
        <p:txBody>
          <a:bodyPr anchor="ctr">
            <a:normAutofit/>
          </a:bodyPr>
          <a:lstStyle/>
          <a:p>
            <a:pPr algn="ctr"/>
            <a:r>
              <a:rPr lang="ru-RU" sz="3600" dirty="0"/>
              <a:t>Стан бюджету як </a:t>
            </a:r>
            <a:r>
              <a:rPr lang="ru-RU" sz="3600" dirty="0" err="1"/>
              <a:t>фінансового</a:t>
            </a:r>
            <a:r>
              <a:rPr lang="ru-RU" sz="3600" dirty="0"/>
              <a:t> плану </a:t>
            </a:r>
            <a:r>
              <a:rPr lang="ru-RU" sz="3600" dirty="0" err="1"/>
              <a:t>характеризується</a:t>
            </a:r>
            <a:r>
              <a:rPr lang="ru-RU" sz="3600" dirty="0"/>
              <a:t> </a:t>
            </a:r>
            <a:r>
              <a:rPr lang="ru-RU" sz="3600" dirty="0" err="1"/>
              <a:t>трьома</a:t>
            </a:r>
            <a:r>
              <a:rPr lang="ru-RU" sz="3600" dirty="0"/>
              <a:t> </a:t>
            </a:r>
            <a:r>
              <a:rPr lang="ru-RU" sz="3600" dirty="0" err="1"/>
              <a:t>показниками</a:t>
            </a:r>
            <a:r>
              <a:rPr lang="ru-RU" sz="3600" dirty="0"/>
              <a:t>:</a:t>
            </a:r>
            <a:endParaRPr lang="ru-UA" sz="3600" dirty="0"/>
          </a:p>
        </p:txBody>
      </p: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0411A6EA-F8C2-42F0-BB01-611B23E5230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7227277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9499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 descr="Изображение выглядит как внутренний, сидит, стол, укладывает&#10;&#10;Автоматически созданное описание">
            <a:extLst>
              <a:ext uri="{FF2B5EF4-FFF2-40B4-BE49-F238E27FC236}">
                <a16:creationId xmlns:a16="http://schemas.microsoft.com/office/drawing/2014/main" id="{438DF57A-F0EA-BE4F-8A73-1B8D1F81EC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713" b="533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D7CFA4-6256-BB4C-8B0C-3C72DD29F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7792" y="1705043"/>
            <a:ext cx="8796415" cy="305786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b="1" i="1" cap="all" dirty="0" err="1"/>
              <a:t>Бюджетний</a:t>
            </a:r>
            <a:r>
              <a:rPr lang="en-US" sz="3600" b="1" i="1" cap="all" dirty="0"/>
              <a:t> </a:t>
            </a:r>
            <a:r>
              <a:rPr lang="en-US" sz="3600" b="1" i="1" cap="all" dirty="0" err="1"/>
              <a:t>механізм</a:t>
            </a:r>
            <a:br>
              <a:rPr lang="en-US" sz="2700" b="1" i="1" cap="all" dirty="0"/>
            </a:br>
            <a:r>
              <a:rPr lang="en-US" sz="2700" cap="all" dirty="0"/>
              <a:t> — </a:t>
            </a:r>
            <a:r>
              <a:rPr lang="en-US" sz="2700" cap="all" dirty="0" err="1"/>
              <a:t>це</a:t>
            </a:r>
            <a:r>
              <a:rPr lang="en-US" sz="2700" cap="all" dirty="0"/>
              <a:t> </a:t>
            </a:r>
            <a:r>
              <a:rPr lang="en-US" sz="2700" cap="all" dirty="0" err="1"/>
              <a:t>сукупність</a:t>
            </a:r>
            <a:r>
              <a:rPr lang="en-US" sz="2700" cap="all" dirty="0"/>
              <a:t> </a:t>
            </a:r>
            <a:r>
              <a:rPr lang="en-US" sz="2700" cap="all" dirty="0" err="1"/>
              <a:t>конкретних</a:t>
            </a:r>
            <a:r>
              <a:rPr lang="en-US" sz="2700" cap="all" dirty="0"/>
              <a:t> </a:t>
            </a:r>
            <a:r>
              <a:rPr lang="en-US" sz="2700" cap="all" dirty="0" err="1"/>
              <a:t>форм</a:t>
            </a:r>
            <a:r>
              <a:rPr lang="en-US" sz="2700" cap="all" dirty="0"/>
              <a:t> </a:t>
            </a:r>
            <a:r>
              <a:rPr lang="en-US" sz="2700" cap="all" dirty="0" err="1"/>
              <a:t>бюджетних</a:t>
            </a:r>
            <a:r>
              <a:rPr lang="en-US" sz="2700" cap="all" dirty="0"/>
              <a:t> </a:t>
            </a:r>
            <a:r>
              <a:rPr lang="en-US" sz="2700" cap="all" dirty="0" err="1"/>
              <a:t>відносин</a:t>
            </a:r>
            <a:r>
              <a:rPr lang="en-US" sz="2700" cap="all" dirty="0"/>
              <a:t>, </a:t>
            </a:r>
            <a:r>
              <a:rPr lang="en-US" sz="2700" cap="all" dirty="0" err="1"/>
              <a:t>методів</a:t>
            </a:r>
            <a:r>
              <a:rPr lang="en-US" sz="2700" cap="all" dirty="0"/>
              <a:t> </a:t>
            </a:r>
            <a:r>
              <a:rPr lang="en-US" sz="2700" cap="all" dirty="0" err="1"/>
              <a:t>мобілізації</a:t>
            </a:r>
            <a:r>
              <a:rPr lang="en-US" sz="2700" cap="all" dirty="0"/>
              <a:t> </a:t>
            </a:r>
            <a:r>
              <a:rPr lang="en-US" sz="2700" cap="all" dirty="0" err="1"/>
              <a:t>і</a:t>
            </a:r>
            <a:r>
              <a:rPr lang="en-US" sz="2700" cap="all" dirty="0"/>
              <a:t> </a:t>
            </a:r>
            <a:r>
              <a:rPr lang="en-US" sz="2700" cap="all" dirty="0" err="1"/>
              <a:t>витрачання</a:t>
            </a:r>
            <a:r>
              <a:rPr lang="en-US" sz="2700" cap="all" dirty="0"/>
              <a:t> </a:t>
            </a:r>
            <a:r>
              <a:rPr lang="en-US" sz="2700" cap="all" dirty="0" err="1"/>
              <a:t>бюджетних</a:t>
            </a:r>
            <a:r>
              <a:rPr lang="en-US" sz="2700" cap="all" dirty="0"/>
              <a:t> </a:t>
            </a:r>
            <a:r>
              <a:rPr lang="en-US" sz="2700" cap="all" dirty="0" err="1"/>
              <a:t>коштів</a:t>
            </a:r>
            <a:r>
              <a:rPr lang="en-US" sz="2700" cap="all" dirty="0"/>
              <a:t>. </a:t>
            </a:r>
            <a:r>
              <a:rPr lang="en-US" sz="2700" cap="all" dirty="0" err="1"/>
              <a:t>Через</a:t>
            </a:r>
            <a:r>
              <a:rPr lang="en-US" sz="2700" cap="all" dirty="0"/>
              <a:t> </a:t>
            </a:r>
            <a:r>
              <a:rPr lang="en-US" sz="2700" cap="all" dirty="0" err="1"/>
              <a:t>бюджетний</a:t>
            </a:r>
            <a:r>
              <a:rPr lang="en-US" sz="2700" cap="all" dirty="0"/>
              <a:t> </a:t>
            </a:r>
            <a:r>
              <a:rPr lang="en-US" sz="2700" cap="all" dirty="0" err="1"/>
              <a:t>механізм</a:t>
            </a:r>
            <a:r>
              <a:rPr lang="en-US" sz="2700" cap="all" dirty="0"/>
              <a:t> </a:t>
            </a:r>
            <a:r>
              <a:rPr lang="en-US" sz="2700" cap="all" dirty="0" err="1"/>
              <a:t>держава</a:t>
            </a:r>
            <a:r>
              <a:rPr lang="en-US" sz="2700" cap="all" dirty="0"/>
              <a:t> </a:t>
            </a:r>
            <a:r>
              <a:rPr lang="en-US" sz="2700" cap="all" dirty="0" err="1"/>
              <a:t>регулює</a:t>
            </a:r>
            <a:r>
              <a:rPr lang="en-US" sz="2700" cap="all" dirty="0"/>
              <a:t> </a:t>
            </a:r>
            <a:r>
              <a:rPr lang="en-US" sz="2700" cap="all" dirty="0" err="1"/>
              <a:t>економіку</a:t>
            </a:r>
            <a:r>
              <a:rPr lang="en-US" sz="2700" cap="all" dirty="0"/>
              <a:t>, </a:t>
            </a:r>
            <a:r>
              <a:rPr lang="en-US" sz="2700" cap="all" dirty="0" err="1"/>
              <a:t>стимулює</a:t>
            </a:r>
            <a:r>
              <a:rPr lang="en-US" sz="2700" cap="all" dirty="0"/>
              <a:t> </a:t>
            </a:r>
            <a:r>
              <a:rPr lang="en-US" sz="2700" cap="all" dirty="0" err="1"/>
              <a:t>виробничі</a:t>
            </a:r>
            <a:r>
              <a:rPr lang="en-US" sz="2700" cap="all" dirty="0"/>
              <a:t> </a:t>
            </a:r>
            <a:r>
              <a:rPr lang="en-US" sz="2700" cap="all" dirty="0" err="1"/>
              <a:t>та</a:t>
            </a:r>
            <a:r>
              <a:rPr lang="en-US" sz="2700" cap="all" dirty="0"/>
              <a:t> </a:t>
            </a:r>
            <a:r>
              <a:rPr lang="en-US" sz="2700" cap="all" dirty="0" err="1"/>
              <a:t>соціальні</a:t>
            </a:r>
            <a:r>
              <a:rPr lang="en-US" sz="2700" cap="all" dirty="0"/>
              <a:t> </a:t>
            </a:r>
            <a:r>
              <a:rPr lang="en-US" sz="2700" cap="all" dirty="0" err="1"/>
              <a:t>процеси</a:t>
            </a:r>
            <a:r>
              <a:rPr lang="en-US" sz="2700" cap="all" dirty="0"/>
              <a:t>.</a:t>
            </a:r>
            <a:br>
              <a:rPr lang="en-US" sz="2300" cap="all" dirty="0"/>
            </a:br>
            <a:endParaRPr lang="en-US" sz="2300" cap="all" dirty="0"/>
          </a:p>
        </p:txBody>
      </p:sp>
    </p:spTree>
    <p:extLst>
      <p:ext uri="{BB962C8B-B14F-4D97-AF65-F5344CB8AC3E}">
        <p14:creationId xmlns:p14="http://schemas.microsoft.com/office/powerpoint/2010/main" val="747450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7">
            <a:extLst>
              <a:ext uri="{FF2B5EF4-FFF2-40B4-BE49-F238E27FC236}">
                <a16:creationId xmlns:a16="http://schemas.microsoft.com/office/drawing/2014/main" id="{7C159B63-C56D-4E4E-8B07-40A1346DC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BB1CAF-6EDD-9145-A415-90FD4C9D7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04" y="1350934"/>
            <a:ext cx="3523938" cy="5020353"/>
          </a:xfrm>
        </p:spPr>
        <p:txBody>
          <a:bodyPr>
            <a:normAutofit/>
          </a:bodyPr>
          <a:lstStyle/>
          <a:p>
            <a:r>
              <a:rPr lang="uk-UA" sz="4100" dirty="0"/>
              <a:t>Бюджетні методи регулювання економічних і соціальних процесів</a:t>
            </a:r>
            <a:br>
              <a:rPr lang="ru-UA" sz="4100" dirty="0"/>
            </a:br>
            <a:endParaRPr lang="ru-UA" sz="4100" dirty="0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27DEF201-077E-444A-A3F0-66E142535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1C0C58-3EF7-1446-87F3-7E19AA33AC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9251" y="750042"/>
            <a:ext cx="6114847" cy="5020353"/>
          </a:xfrm>
        </p:spPr>
        <p:txBody>
          <a:bodyPr>
            <a:normAutofit/>
          </a:bodyPr>
          <a:lstStyle/>
          <a:p>
            <a:pPr lvl="0"/>
            <a:r>
              <a:rPr lang="uk-UA" dirty="0"/>
              <a:t>податки, які впливають на розвиток виробництва товарів, попит на них та їх пропонування;</a:t>
            </a:r>
            <a:endParaRPr lang="ru-UA" dirty="0"/>
          </a:p>
          <a:p>
            <a:pPr lvl="0"/>
            <a:r>
              <a:rPr lang="uk-UA" dirty="0"/>
              <a:t>бюджетне фінансування загальнодержавних програм, що забезпечують розширення виробництва й удосконалення його структури, розвиток соціальної сфери, соціальний захист громадян;</a:t>
            </a:r>
            <a:endParaRPr lang="ru-UA" dirty="0"/>
          </a:p>
          <a:p>
            <a:pPr lvl="0"/>
            <a:r>
              <a:rPr lang="uk-UA" dirty="0"/>
              <a:t>фінансова підтримка окремих галузей і підприємств для вирівнювання економічних умов їх функціонування або прискореного розвитку (через субвенції, пільгові, безпроцентні кредити та ін.);</a:t>
            </a:r>
            <a:endParaRPr lang="ru-UA" dirty="0"/>
          </a:p>
          <a:p>
            <a:pPr lvl="0"/>
            <a:r>
              <a:rPr lang="uk-UA" dirty="0"/>
              <a:t>створення за рахунок бюджетних коштів спеціальних фондів, резервів для попередження диспропорцій у розвитку економіки.</a:t>
            </a:r>
            <a:endParaRPr lang="ru-UA" dirty="0"/>
          </a:p>
          <a:p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2118462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A6A1F8-E138-8240-9D3E-92BC09D31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ru-RU" sz="5400" dirty="0">
                <a:solidFill>
                  <a:schemeClr val="bg2"/>
                </a:solidFill>
              </a:rPr>
              <a:t>ПРИНЦИПИ БЮДЖЕТНОЇ СИСТЕМИ УКРАЇНИ</a:t>
            </a:r>
            <a:endParaRPr lang="ru-UA" sz="5400" dirty="0">
              <a:solidFill>
                <a:schemeClr val="bg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393720F-4F7E-9543-B817-98C1B3C4F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9221" y="324853"/>
            <a:ext cx="6244389" cy="6051883"/>
          </a:xfrm>
        </p:spPr>
        <p:txBody>
          <a:bodyPr anchor="ctr">
            <a:normAutofit/>
          </a:bodyPr>
          <a:lstStyle/>
          <a:p>
            <a:r>
              <a:rPr lang="ru-RU" sz="1400" b="1" i="1" dirty="0"/>
              <a:t>принцип </a:t>
            </a:r>
            <a:r>
              <a:rPr lang="ru-RU" sz="1400" b="1" i="1" dirty="0" err="1"/>
              <a:t>єдності</a:t>
            </a:r>
            <a:r>
              <a:rPr lang="ru-RU" sz="1400" b="1" i="1" dirty="0"/>
              <a:t> </a:t>
            </a:r>
            <a:r>
              <a:rPr lang="ru-RU" sz="1400" b="1" i="1" dirty="0" err="1"/>
              <a:t>бюджетної</a:t>
            </a:r>
            <a:r>
              <a:rPr lang="ru-RU" sz="1400" b="1" i="1" dirty="0"/>
              <a:t> </a:t>
            </a:r>
            <a:r>
              <a:rPr lang="ru-RU" sz="1400" b="1" i="1" dirty="0" err="1"/>
              <a:t>системи</a:t>
            </a:r>
            <a:r>
              <a:rPr lang="ru-RU" sz="1400" b="1" i="1" dirty="0"/>
              <a:t> </a:t>
            </a:r>
            <a:r>
              <a:rPr lang="ru-RU" sz="1400" b="1" i="1" dirty="0" err="1"/>
              <a:t>України</a:t>
            </a:r>
            <a:r>
              <a:rPr lang="ru-RU" sz="1400" b="1" dirty="0"/>
              <a:t> </a:t>
            </a:r>
            <a:r>
              <a:rPr lang="ru-RU" sz="1400" dirty="0"/>
              <a:t>- </a:t>
            </a:r>
            <a:r>
              <a:rPr lang="ru-RU" sz="1400" dirty="0" err="1"/>
              <a:t>єдність</a:t>
            </a:r>
            <a:r>
              <a:rPr lang="ru-RU" sz="1400" dirty="0"/>
              <a:t> </a:t>
            </a:r>
            <a:r>
              <a:rPr lang="ru-RU" sz="1400" dirty="0" err="1"/>
              <a:t>бюджетної</a:t>
            </a:r>
            <a:r>
              <a:rPr lang="ru-RU" sz="1400" dirty="0"/>
              <a:t> </a:t>
            </a:r>
            <a:r>
              <a:rPr lang="ru-RU" sz="1400" dirty="0" err="1"/>
              <a:t>системи</a:t>
            </a:r>
            <a:r>
              <a:rPr lang="ru-RU" sz="1400" dirty="0"/>
              <a:t> </a:t>
            </a:r>
            <a:r>
              <a:rPr lang="ru-RU" sz="1400" dirty="0" err="1"/>
              <a:t>України</a:t>
            </a:r>
            <a:r>
              <a:rPr lang="ru-RU" sz="1400" dirty="0"/>
              <a:t> </a:t>
            </a:r>
            <a:r>
              <a:rPr lang="ru-RU" sz="1400" dirty="0" err="1"/>
              <a:t>забезпечується</a:t>
            </a:r>
            <a:r>
              <a:rPr lang="ru-RU" sz="1400" dirty="0"/>
              <a:t> </a:t>
            </a:r>
            <a:r>
              <a:rPr lang="ru-RU" sz="1400" dirty="0" err="1"/>
              <a:t>єдиною</a:t>
            </a:r>
            <a:r>
              <a:rPr lang="ru-RU" sz="1400" dirty="0"/>
              <a:t> правовою базою, </a:t>
            </a:r>
            <a:r>
              <a:rPr lang="ru-RU" sz="1400" dirty="0" err="1"/>
              <a:t>єдиною</a:t>
            </a:r>
            <a:r>
              <a:rPr lang="ru-RU" sz="1400" dirty="0"/>
              <a:t> грошовою системою, </a:t>
            </a:r>
            <a:r>
              <a:rPr lang="ru-RU" sz="1400" dirty="0" err="1"/>
              <a:t>єдиним</a:t>
            </a:r>
            <a:r>
              <a:rPr lang="ru-RU" sz="1400" dirty="0"/>
              <a:t> </a:t>
            </a:r>
            <a:r>
              <a:rPr lang="ru-RU" sz="1400" dirty="0" err="1"/>
              <a:t>регулюванням</a:t>
            </a:r>
            <a:r>
              <a:rPr lang="ru-RU" sz="1400" dirty="0"/>
              <a:t> </a:t>
            </a:r>
            <a:r>
              <a:rPr lang="ru-RU" sz="1400" dirty="0" err="1"/>
              <a:t>бюджетних</a:t>
            </a:r>
            <a:r>
              <a:rPr lang="ru-RU" sz="1400" dirty="0"/>
              <a:t> </a:t>
            </a:r>
            <a:r>
              <a:rPr lang="ru-RU" sz="1400" dirty="0" err="1"/>
              <a:t>відносин</a:t>
            </a:r>
            <a:r>
              <a:rPr lang="ru-RU" sz="1400" dirty="0"/>
              <a:t>, </a:t>
            </a:r>
            <a:r>
              <a:rPr lang="ru-RU" sz="1400" dirty="0" err="1"/>
              <a:t>єдиною</a:t>
            </a:r>
            <a:r>
              <a:rPr lang="ru-RU" sz="1400" dirty="0"/>
              <a:t> бюджетною </a:t>
            </a:r>
            <a:r>
              <a:rPr lang="ru-RU" sz="1400" dirty="0" err="1"/>
              <a:t>класифікацією</a:t>
            </a:r>
            <a:r>
              <a:rPr lang="ru-RU" sz="1400" dirty="0"/>
              <a:t>, </a:t>
            </a:r>
            <a:r>
              <a:rPr lang="ru-RU" sz="1400" dirty="0" err="1"/>
              <a:t>єдністю</a:t>
            </a:r>
            <a:r>
              <a:rPr lang="ru-RU" sz="1400" dirty="0"/>
              <a:t> порядку </a:t>
            </a:r>
            <a:r>
              <a:rPr lang="ru-RU" sz="1400" dirty="0" err="1"/>
              <a:t>виконання</a:t>
            </a:r>
            <a:r>
              <a:rPr lang="ru-RU" sz="1400" dirty="0"/>
              <a:t> </a:t>
            </a:r>
            <a:r>
              <a:rPr lang="ru-RU" sz="1400" dirty="0" err="1"/>
              <a:t>бюджетів</a:t>
            </a:r>
            <a:r>
              <a:rPr lang="ru-RU" sz="1400" dirty="0"/>
              <a:t> і </a:t>
            </a:r>
            <a:r>
              <a:rPr lang="ru-RU" sz="1400" dirty="0" err="1"/>
              <a:t>ведення</a:t>
            </a:r>
            <a:r>
              <a:rPr lang="ru-RU" sz="1400" dirty="0"/>
              <a:t> </a:t>
            </a:r>
            <a:r>
              <a:rPr lang="ru-RU" sz="1400" dirty="0" err="1"/>
              <a:t>бухгалтерського</a:t>
            </a:r>
            <a:r>
              <a:rPr lang="ru-RU" sz="1400" dirty="0"/>
              <a:t> </a:t>
            </a:r>
            <a:r>
              <a:rPr lang="ru-RU" sz="1400" dirty="0" err="1"/>
              <a:t>обліку</a:t>
            </a:r>
            <a:r>
              <a:rPr lang="ru-RU" sz="1400" dirty="0"/>
              <a:t> та </a:t>
            </a:r>
            <a:r>
              <a:rPr lang="ru-RU" sz="1400" dirty="0" err="1"/>
              <a:t>звітності</a:t>
            </a:r>
            <a:r>
              <a:rPr lang="ru-RU" sz="1400" dirty="0"/>
              <a:t>;</a:t>
            </a:r>
          </a:p>
          <a:p>
            <a:r>
              <a:rPr lang="ru-RU" sz="1400" b="1" i="1" dirty="0"/>
              <a:t>принцип</a:t>
            </a:r>
            <a:r>
              <a:rPr lang="ru-RU" sz="1400" b="1" dirty="0"/>
              <a:t> </a:t>
            </a:r>
            <a:r>
              <a:rPr lang="ru-RU" sz="1400" b="1" i="1" dirty="0" err="1"/>
              <a:t>збалансованості</a:t>
            </a:r>
            <a:r>
              <a:rPr lang="ru-RU" sz="1400" i="1" dirty="0"/>
              <a:t> -</a:t>
            </a:r>
            <a:r>
              <a:rPr lang="ru-RU" sz="1400" dirty="0"/>
              <a:t> </a:t>
            </a:r>
            <a:r>
              <a:rPr lang="ru-RU" sz="1400" dirty="0" err="1"/>
              <a:t>повноваження</a:t>
            </a:r>
            <a:r>
              <a:rPr lang="ru-RU" sz="1400" dirty="0"/>
              <a:t> на </a:t>
            </a:r>
            <a:r>
              <a:rPr lang="ru-RU" sz="1400" dirty="0" err="1"/>
              <a:t>здійснення</a:t>
            </a:r>
            <a:r>
              <a:rPr lang="ru-RU" sz="1400" dirty="0"/>
              <a:t> </a:t>
            </a:r>
            <a:r>
              <a:rPr lang="ru-RU" sz="1400" dirty="0" err="1"/>
              <a:t>витрат</a:t>
            </a:r>
            <a:r>
              <a:rPr lang="ru-RU" sz="1400" dirty="0"/>
              <a:t> бюджету </a:t>
            </a:r>
            <a:r>
              <a:rPr lang="ru-RU" sz="1400" dirty="0" err="1"/>
              <a:t>мають</a:t>
            </a:r>
            <a:r>
              <a:rPr lang="ru-RU" sz="1400" dirty="0"/>
              <a:t> </a:t>
            </a:r>
            <a:r>
              <a:rPr lang="ru-RU" sz="1400" dirty="0" err="1"/>
              <a:t>відповідати</a:t>
            </a:r>
            <a:r>
              <a:rPr lang="ru-RU" sz="1400" dirty="0"/>
              <a:t> </a:t>
            </a:r>
            <a:r>
              <a:rPr lang="ru-RU" sz="1400" dirty="0" err="1"/>
              <a:t>обсягу</a:t>
            </a:r>
            <a:r>
              <a:rPr lang="ru-RU" sz="1400" dirty="0"/>
              <a:t> </a:t>
            </a:r>
            <a:r>
              <a:rPr lang="ru-RU" sz="1400" dirty="0" err="1"/>
              <a:t>надходжень</a:t>
            </a:r>
            <a:r>
              <a:rPr lang="ru-RU" sz="1400" dirty="0"/>
              <a:t> бюджету на </a:t>
            </a:r>
            <a:r>
              <a:rPr lang="ru-RU" sz="1400" dirty="0" err="1"/>
              <a:t>відповідний</a:t>
            </a:r>
            <a:r>
              <a:rPr lang="ru-RU" sz="1400" dirty="0"/>
              <a:t> </a:t>
            </a:r>
            <a:r>
              <a:rPr lang="ru-RU" sz="1400" dirty="0" err="1"/>
              <a:t>бюджетний</a:t>
            </a:r>
            <a:r>
              <a:rPr lang="ru-RU" sz="1400" dirty="0"/>
              <a:t> </a:t>
            </a:r>
            <a:r>
              <a:rPr lang="ru-RU" sz="1400" dirty="0" err="1"/>
              <a:t>період</a:t>
            </a:r>
            <a:r>
              <a:rPr lang="ru-RU" sz="1400" dirty="0"/>
              <a:t>;</a:t>
            </a:r>
          </a:p>
          <a:p>
            <a:r>
              <a:rPr lang="ru-RU" sz="1400" b="1" i="1" dirty="0"/>
              <a:t>принцип</a:t>
            </a:r>
            <a:r>
              <a:rPr lang="ru-RU" sz="1400" b="1" dirty="0"/>
              <a:t> </a:t>
            </a:r>
            <a:r>
              <a:rPr lang="ru-RU" sz="1400" b="1" i="1" dirty="0" err="1"/>
              <a:t>самостійності</a:t>
            </a:r>
            <a:r>
              <a:rPr lang="ru-RU" sz="1400" b="1" dirty="0"/>
              <a:t> </a:t>
            </a:r>
            <a:r>
              <a:rPr lang="ru-RU" sz="1400" dirty="0"/>
              <a:t>- </a:t>
            </a:r>
            <a:r>
              <a:rPr lang="ru-RU" sz="1400" dirty="0" err="1"/>
              <a:t>Державний</a:t>
            </a:r>
            <a:r>
              <a:rPr lang="ru-RU" sz="1400" dirty="0"/>
              <a:t> бюджет </a:t>
            </a:r>
            <a:r>
              <a:rPr lang="ru-RU" sz="1400" dirty="0" err="1"/>
              <a:t>України</a:t>
            </a:r>
            <a:r>
              <a:rPr lang="ru-RU" sz="1400" dirty="0"/>
              <a:t> та </a:t>
            </a:r>
            <a:r>
              <a:rPr lang="ru-RU" sz="1400" dirty="0" err="1"/>
              <a:t>місцеві</a:t>
            </a:r>
            <a:r>
              <a:rPr lang="ru-RU" sz="1400" dirty="0"/>
              <a:t> </a:t>
            </a:r>
            <a:r>
              <a:rPr lang="ru-RU" sz="1400" dirty="0" err="1"/>
              <a:t>бюджети</a:t>
            </a:r>
            <a:r>
              <a:rPr lang="ru-RU" sz="1400" dirty="0"/>
              <a:t> </a:t>
            </a:r>
            <a:r>
              <a:rPr lang="ru-RU" sz="1400" dirty="0" err="1"/>
              <a:t>є</a:t>
            </a:r>
            <a:r>
              <a:rPr lang="ru-RU" sz="1400" dirty="0"/>
              <a:t> </a:t>
            </a:r>
            <a:r>
              <a:rPr lang="ru-RU" sz="1400" dirty="0" err="1"/>
              <a:t>самостійними</a:t>
            </a:r>
            <a:r>
              <a:rPr lang="ru-RU" sz="1400" dirty="0"/>
              <a:t>. Держава коштами державного бюджету не </a:t>
            </a:r>
            <a:r>
              <a:rPr lang="ru-RU" sz="1400" dirty="0" err="1"/>
              <a:t>несе</a:t>
            </a:r>
            <a:r>
              <a:rPr lang="ru-RU" sz="1400" dirty="0"/>
              <a:t> </a:t>
            </a:r>
            <a:r>
              <a:rPr lang="ru-RU" sz="1400" dirty="0" err="1"/>
              <a:t>відповідальності</a:t>
            </a:r>
            <a:r>
              <a:rPr lang="ru-RU" sz="1400" dirty="0"/>
              <a:t> за </a:t>
            </a:r>
            <a:r>
              <a:rPr lang="ru-RU" sz="1400" dirty="0" err="1"/>
              <a:t>бюджетні</a:t>
            </a:r>
            <a:r>
              <a:rPr lang="ru-RU" sz="1400" dirty="0"/>
              <a:t> </a:t>
            </a:r>
            <a:r>
              <a:rPr lang="ru-RU" sz="1400" dirty="0" err="1"/>
              <a:t>зобов'язання</a:t>
            </a:r>
            <a:r>
              <a:rPr lang="ru-RU" sz="1400" dirty="0"/>
              <a:t> </a:t>
            </a:r>
            <a:r>
              <a:rPr lang="ru-RU" sz="1400" dirty="0" err="1"/>
              <a:t>органів</a:t>
            </a:r>
            <a:r>
              <a:rPr lang="ru-RU" sz="1400" dirty="0"/>
              <a:t> </a:t>
            </a:r>
            <a:r>
              <a:rPr lang="ru-RU" sz="1400" dirty="0" err="1"/>
              <a:t>влади</a:t>
            </a:r>
            <a:r>
              <a:rPr lang="ru-RU" sz="1400" dirty="0"/>
              <a:t> </a:t>
            </a:r>
            <a:r>
              <a:rPr lang="ru-RU" sz="1400" dirty="0" err="1"/>
              <a:t>АРКта</a:t>
            </a:r>
            <a:r>
              <a:rPr lang="ru-RU" sz="1400" dirty="0"/>
              <a:t> </a:t>
            </a:r>
            <a:r>
              <a:rPr lang="ru-RU" sz="1400" dirty="0" err="1"/>
              <a:t>органів</a:t>
            </a:r>
            <a:r>
              <a:rPr lang="ru-RU" sz="1400" dirty="0"/>
              <a:t> </a:t>
            </a:r>
            <a:r>
              <a:rPr lang="ru-RU" sz="1400" dirty="0" err="1"/>
              <a:t>місцевого</a:t>
            </a:r>
            <a:r>
              <a:rPr lang="ru-RU" sz="1400" dirty="0"/>
              <a:t> </a:t>
            </a:r>
            <a:r>
              <a:rPr lang="ru-RU" sz="1400" dirty="0" err="1"/>
              <a:t>самоврядування</a:t>
            </a:r>
            <a:r>
              <a:rPr lang="ru-RU" sz="1400" dirty="0"/>
              <a:t>. </a:t>
            </a:r>
            <a:r>
              <a:rPr lang="ru-RU" sz="1400" dirty="0" err="1"/>
              <a:t>Органи</a:t>
            </a:r>
            <a:r>
              <a:rPr lang="ru-RU" sz="1400" dirty="0"/>
              <a:t> </a:t>
            </a:r>
            <a:r>
              <a:rPr lang="ru-RU" sz="1400" dirty="0" err="1"/>
              <a:t>влади</a:t>
            </a:r>
            <a:r>
              <a:rPr lang="ru-RU" sz="1400" dirty="0"/>
              <a:t> </a:t>
            </a:r>
            <a:r>
              <a:rPr lang="ru-RU" sz="1400" dirty="0" err="1"/>
              <a:t>АРКта</a:t>
            </a:r>
            <a:r>
              <a:rPr lang="ru-RU" sz="1400" dirty="0"/>
              <a:t> </a:t>
            </a:r>
            <a:r>
              <a:rPr lang="ru-RU" sz="1400" dirty="0" err="1"/>
              <a:t>органи</a:t>
            </a:r>
            <a:r>
              <a:rPr lang="ru-RU" sz="1400" dirty="0"/>
              <a:t> </a:t>
            </a:r>
            <a:r>
              <a:rPr lang="ru-RU" sz="1400" dirty="0" err="1"/>
              <a:t>місцевого</a:t>
            </a:r>
            <a:r>
              <a:rPr lang="ru-RU" sz="1400" dirty="0"/>
              <a:t> </a:t>
            </a:r>
            <a:r>
              <a:rPr lang="ru-RU" sz="1400" dirty="0" err="1"/>
              <a:t>самоврядування</a:t>
            </a:r>
            <a:r>
              <a:rPr lang="ru-RU" sz="1400" dirty="0"/>
              <a:t> коштами </a:t>
            </a:r>
            <a:r>
              <a:rPr lang="ru-RU" sz="1400" dirty="0" err="1"/>
              <a:t>відповідних</a:t>
            </a:r>
            <a:r>
              <a:rPr lang="ru-RU" sz="1400" dirty="0"/>
              <a:t> </a:t>
            </a:r>
            <a:r>
              <a:rPr lang="ru-RU" sz="1400" dirty="0" err="1"/>
              <a:t>місцевих</a:t>
            </a:r>
            <a:r>
              <a:rPr lang="ru-RU" sz="1400" dirty="0"/>
              <a:t> </a:t>
            </a:r>
            <a:r>
              <a:rPr lang="ru-RU" sz="1400" dirty="0" err="1"/>
              <a:t>бюджетів</a:t>
            </a:r>
            <a:r>
              <a:rPr lang="ru-RU" sz="1400" dirty="0"/>
              <a:t> не </a:t>
            </a:r>
            <a:r>
              <a:rPr lang="ru-RU" sz="1400" dirty="0" err="1"/>
              <a:t>несуть</a:t>
            </a:r>
            <a:r>
              <a:rPr lang="ru-RU" sz="1400" dirty="0"/>
              <a:t> </a:t>
            </a:r>
            <a:r>
              <a:rPr lang="ru-RU" sz="1400" dirty="0" err="1"/>
              <a:t>відповідальності</a:t>
            </a:r>
            <a:r>
              <a:rPr lang="ru-RU" sz="1400" dirty="0"/>
              <a:t> за </a:t>
            </a:r>
            <a:r>
              <a:rPr lang="ru-RU" sz="1400" dirty="0" err="1"/>
              <a:t>бюджетні</a:t>
            </a:r>
            <a:r>
              <a:rPr lang="ru-RU" sz="1400" dirty="0"/>
              <a:t> </a:t>
            </a:r>
            <a:r>
              <a:rPr lang="ru-RU" sz="1400" dirty="0" err="1"/>
              <a:t>зобов'язання</a:t>
            </a:r>
            <a:r>
              <a:rPr lang="ru-RU" sz="1400" dirty="0"/>
              <a:t> </a:t>
            </a:r>
            <a:r>
              <a:rPr lang="ru-RU" sz="1400" dirty="0" err="1"/>
              <a:t>одне</a:t>
            </a:r>
            <a:r>
              <a:rPr lang="ru-RU" sz="1400" dirty="0"/>
              <a:t> одного, а </a:t>
            </a:r>
            <a:r>
              <a:rPr lang="ru-RU" sz="1400" dirty="0" err="1"/>
              <a:t>також</a:t>
            </a:r>
            <a:r>
              <a:rPr lang="ru-RU" sz="1400" dirty="0"/>
              <a:t> за </a:t>
            </a:r>
            <a:r>
              <a:rPr lang="ru-RU" sz="1400" dirty="0" err="1"/>
              <a:t>бюджетні</a:t>
            </a:r>
            <a:r>
              <a:rPr lang="ru-RU" sz="1400" dirty="0"/>
              <a:t> </a:t>
            </a:r>
            <a:r>
              <a:rPr lang="ru-RU" sz="1400" dirty="0" err="1"/>
              <a:t>зобов'язання</a:t>
            </a:r>
            <a:r>
              <a:rPr lang="ru-RU" sz="1400" dirty="0"/>
              <a:t> </a:t>
            </a:r>
            <a:r>
              <a:rPr lang="ru-RU" sz="1400" dirty="0" err="1"/>
              <a:t>держави</a:t>
            </a:r>
            <a:r>
              <a:rPr lang="ru-RU" sz="1400" dirty="0"/>
              <a:t>;</a:t>
            </a:r>
          </a:p>
          <a:p>
            <a:r>
              <a:rPr lang="ru-RU" sz="1400" b="1" i="1" dirty="0"/>
              <a:t>принцип </a:t>
            </a:r>
            <a:r>
              <a:rPr lang="ru-RU" sz="1400" b="1" i="1" dirty="0" err="1"/>
              <a:t>повноти</a:t>
            </a:r>
            <a:r>
              <a:rPr lang="ru-RU" sz="1400" b="1" i="1" dirty="0"/>
              <a:t> -</a:t>
            </a:r>
            <a:r>
              <a:rPr lang="ru-RU" sz="1400" b="1" dirty="0"/>
              <a:t> </a:t>
            </a:r>
            <a:r>
              <a:rPr lang="ru-RU" sz="1400" dirty="0"/>
              <a:t>до складу </a:t>
            </a:r>
            <a:r>
              <a:rPr lang="ru-RU" sz="1400" dirty="0" err="1"/>
              <a:t>бюджетів</a:t>
            </a:r>
            <a:r>
              <a:rPr lang="ru-RU" sz="1400" dirty="0"/>
              <a:t> </a:t>
            </a:r>
            <a:r>
              <a:rPr lang="ru-RU" sz="1400" dirty="0" err="1"/>
              <a:t>підлягають</a:t>
            </a:r>
            <a:r>
              <a:rPr lang="ru-RU" sz="1400" dirty="0"/>
              <a:t> </a:t>
            </a:r>
            <a:r>
              <a:rPr lang="ru-RU" sz="1400" dirty="0" err="1"/>
              <a:t>включенню</a:t>
            </a:r>
            <a:r>
              <a:rPr lang="ru-RU" sz="1400" dirty="0"/>
              <a:t> </a:t>
            </a:r>
            <a:r>
              <a:rPr lang="ru-RU" sz="1400" dirty="0" err="1"/>
              <a:t>всі</a:t>
            </a:r>
            <a:r>
              <a:rPr lang="ru-RU" sz="1400" dirty="0"/>
              <a:t> </a:t>
            </a:r>
            <a:r>
              <a:rPr lang="ru-RU" sz="1400" dirty="0" err="1"/>
              <a:t>надходження</a:t>
            </a:r>
            <a:r>
              <a:rPr lang="ru-RU" sz="1400" dirty="0"/>
              <a:t> </a:t>
            </a:r>
            <a:r>
              <a:rPr lang="ru-RU" sz="1400" dirty="0" err="1"/>
              <a:t>бюджетів</a:t>
            </a:r>
            <a:r>
              <a:rPr lang="ru-RU" sz="1400" dirty="0"/>
              <a:t> і </a:t>
            </a:r>
            <a:r>
              <a:rPr lang="ru-RU" sz="1400" dirty="0" err="1"/>
              <a:t>витрати</a:t>
            </a:r>
            <a:r>
              <a:rPr lang="ru-RU" sz="1400" dirty="0"/>
              <a:t> </a:t>
            </a:r>
            <a:r>
              <a:rPr lang="ru-RU" sz="1400" dirty="0" err="1"/>
              <a:t>бюджетів</a:t>
            </a:r>
            <a:r>
              <a:rPr lang="ru-RU" sz="1400" dirty="0"/>
              <a:t>, </a:t>
            </a:r>
            <a:r>
              <a:rPr lang="ru-RU" sz="1400" dirty="0" err="1"/>
              <a:t>що</a:t>
            </a:r>
            <a:r>
              <a:rPr lang="ru-RU" sz="1400" dirty="0"/>
              <a:t> </a:t>
            </a:r>
            <a:r>
              <a:rPr lang="ru-RU" sz="1400" dirty="0" err="1"/>
              <a:t>здійснюються</a:t>
            </a:r>
            <a:r>
              <a:rPr lang="ru-RU" sz="1400" dirty="0"/>
              <a:t> </a:t>
            </a:r>
            <a:r>
              <a:rPr lang="ru-RU" sz="1400" dirty="0" err="1"/>
              <a:t>відповідно</a:t>
            </a:r>
            <a:r>
              <a:rPr lang="ru-RU" sz="1400" dirty="0"/>
              <a:t> до нормативно-</a:t>
            </a:r>
            <a:r>
              <a:rPr lang="ru-RU" sz="1400" dirty="0" err="1"/>
              <a:t>правових</a:t>
            </a:r>
            <a:r>
              <a:rPr lang="ru-RU" sz="1400" dirty="0"/>
              <a:t> </a:t>
            </a:r>
            <a:r>
              <a:rPr lang="ru-RU" sz="1400" dirty="0" err="1"/>
              <a:t>актів</a:t>
            </a:r>
            <a:r>
              <a:rPr lang="ru-RU" sz="1400" dirty="0"/>
              <a:t> </a:t>
            </a:r>
            <a:r>
              <a:rPr lang="ru-RU" sz="1400" dirty="0" err="1"/>
              <a:t>органів</a:t>
            </a:r>
            <a:r>
              <a:rPr lang="ru-RU" sz="1400" dirty="0"/>
              <a:t> </a:t>
            </a:r>
            <a:r>
              <a:rPr lang="ru-RU" sz="1400" dirty="0" err="1"/>
              <a:t>державної</a:t>
            </a:r>
            <a:r>
              <a:rPr lang="ru-RU" sz="1400" dirty="0"/>
              <a:t> </a:t>
            </a:r>
            <a:r>
              <a:rPr lang="ru-RU" sz="1400" dirty="0" err="1"/>
              <a:t>влади</a:t>
            </a:r>
            <a:r>
              <a:rPr lang="ru-RU" sz="1400" dirty="0"/>
              <a:t>, </a:t>
            </a:r>
            <a:r>
              <a:rPr lang="ru-RU" sz="1400" dirty="0" err="1"/>
              <a:t>органів</a:t>
            </a:r>
            <a:r>
              <a:rPr lang="ru-RU" sz="1400" dirty="0"/>
              <a:t> </a:t>
            </a:r>
            <a:r>
              <a:rPr lang="ru-RU" sz="1400" dirty="0" err="1"/>
              <a:t>влади</a:t>
            </a:r>
            <a:r>
              <a:rPr lang="ru-RU" sz="1400" dirty="0"/>
              <a:t> </a:t>
            </a:r>
            <a:r>
              <a:rPr lang="ru-RU" sz="1400" dirty="0" err="1"/>
              <a:t>Автономної</a:t>
            </a:r>
            <a:r>
              <a:rPr lang="ru-RU" sz="1400" dirty="0"/>
              <a:t> </a:t>
            </a:r>
            <a:r>
              <a:rPr lang="ru-RU" sz="1400" dirty="0" err="1"/>
              <a:t>Республіки</a:t>
            </a:r>
            <a:r>
              <a:rPr lang="ru-RU" sz="1400" dirty="0"/>
              <a:t> </a:t>
            </a:r>
            <a:r>
              <a:rPr lang="ru-RU" sz="1400" dirty="0" err="1"/>
              <a:t>Крим</a:t>
            </a:r>
            <a:r>
              <a:rPr lang="ru-RU" sz="1400" dirty="0"/>
              <a:t>, </a:t>
            </a:r>
            <a:r>
              <a:rPr lang="ru-RU" sz="1400" dirty="0" err="1"/>
              <a:t>органів</a:t>
            </a:r>
            <a:r>
              <a:rPr lang="ru-RU" sz="1400" dirty="0"/>
              <a:t> </a:t>
            </a:r>
            <a:r>
              <a:rPr lang="ru-RU" sz="1400" dirty="0" err="1"/>
              <a:t>місцевого</a:t>
            </a:r>
            <a:r>
              <a:rPr lang="ru-RU" sz="1400" dirty="0"/>
              <a:t> </a:t>
            </a:r>
            <a:r>
              <a:rPr lang="ru-RU" sz="1400" dirty="0" err="1"/>
              <a:t>самоврядування</a:t>
            </a:r>
            <a:r>
              <a:rPr lang="ru-RU" sz="1400" dirty="0"/>
              <a:t>;</a:t>
            </a:r>
          </a:p>
          <a:p>
            <a:r>
              <a:rPr lang="ru-RU" sz="1400" b="1" i="1" dirty="0"/>
              <a:t>принцип </a:t>
            </a:r>
            <a:r>
              <a:rPr lang="ru-RU" sz="1400" b="1" i="1" dirty="0" err="1"/>
              <a:t>обґрунтованості</a:t>
            </a:r>
            <a:r>
              <a:rPr lang="ru-RU" sz="1400" b="1" i="1" dirty="0"/>
              <a:t> -</a:t>
            </a:r>
            <a:r>
              <a:rPr lang="ru-RU" sz="1400" b="1" dirty="0"/>
              <a:t> </a:t>
            </a:r>
            <a:r>
              <a:rPr lang="ru-RU" sz="1400" dirty="0"/>
              <a:t>бюджет </a:t>
            </a:r>
            <a:r>
              <a:rPr lang="ru-RU" sz="1400" dirty="0" err="1"/>
              <a:t>формується</a:t>
            </a:r>
            <a:r>
              <a:rPr lang="ru-RU" sz="1400" dirty="0"/>
              <a:t> на </a:t>
            </a:r>
            <a:r>
              <a:rPr lang="ru-RU" sz="1400" dirty="0" err="1"/>
              <a:t>реалістичних</a:t>
            </a:r>
            <a:r>
              <a:rPr lang="ru-RU" sz="1400" dirty="0"/>
              <a:t> </a:t>
            </a:r>
            <a:r>
              <a:rPr lang="ru-RU" sz="1400" dirty="0" err="1"/>
              <a:t>макропоказниках</a:t>
            </a:r>
            <a:r>
              <a:rPr lang="ru-RU" sz="1400" dirty="0"/>
              <a:t> </a:t>
            </a:r>
            <a:r>
              <a:rPr lang="ru-RU" sz="1400" dirty="0" err="1"/>
              <a:t>економічного</a:t>
            </a:r>
            <a:r>
              <a:rPr lang="ru-RU" sz="1400" dirty="0"/>
              <a:t> і </a:t>
            </a:r>
            <a:r>
              <a:rPr lang="ru-RU" sz="1400" dirty="0" err="1"/>
              <a:t>соціального</a:t>
            </a:r>
            <a:r>
              <a:rPr lang="ru-RU" sz="1400" dirty="0"/>
              <a:t> </a:t>
            </a:r>
            <a:r>
              <a:rPr lang="ru-RU" sz="1400" dirty="0" err="1"/>
              <a:t>розвитку</a:t>
            </a:r>
            <a:r>
              <a:rPr lang="ru-RU" sz="1400" dirty="0"/>
              <a:t> </a:t>
            </a:r>
            <a:r>
              <a:rPr lang="ru-RU" sz="1400" dirty="0" err="1"/>
              <a:t>України</a:t>
            </a:r>
            <a:r>
              <a:rPr lang="ru-RU" sz="1400" dirty="0"/>
              <a:t> та </a:t>
            </a:r>
            <a:r>
              <a:rPr lang="ru-RU" sz="1400" dirty="0" err="1"/>
              <a:t>розрахунках</a:t>
            </a:r>
            <a:r>
              <a:rPr lang="ru-RU" sz="1400" dirty="0"/>
              <a:t> </a:t>
            </a:r>
            <a:r>
              <a:rPr lang="ru-RU" sz="1400" dirty="0" err="1"/>
              <a:t>надходжень</a:t>
            </a:r>
            <a:r>
              <a:rPr lang="ru-RU" sz="1400" dirty="0"/>
              <a:t> бюджету і </a:t>
            </a:r>
            <a:r>
              <a:rPr lang="ru-RU" sz="1400" dirty="0" err="1"/>
              <a:t>витрат</a:t>
            </a:r>
            <a:r>
              <a:rPr lang="ru-RU" sz="1400" dirty="0"/>
              <a:t> бюджету, </a:t>
            </a:r>
            <a:r>
              <a:rPr lang="ru-RU" sz="1400" dirty="0" err="1"/>
              <a:t>що</a:t>
            </a:r>
            <a:r>
              <a:rPr lang="ru-RU" sz="1400" dirty="0"/>
              <a:t> </a:t>
            </a:r>
            <a:r>
              <a:rPr lang="ru-RU" sz="1400" dirty="0" err="1"/>
              <a:t>здійснюються</a:t>
            </a:r>
            <a:r>
              <a:rPr lang="ru-RU" sz="1400" dirty="0"/>
              <a:t> </a:t>
            </a:r>
            <a:r>
              <a:rPr lang="ru-RU" sz="1400" dirty="0" err="1"/>
              <a:t>відповідно</a:t>
            </a:r>
            <a:r>
              <a:rPr lang="ru-RU" sz="1400" dirty="0"/>
              <a:t> до </a:t>
            </a:r>
            <a:r>
              <a:rPr lang="ru-RU" sz="1400" dirty="0" err="1"/>
              <a:t>затверджених</a:t>
            </a:r>
            <a:r>
              <a:rPr lang="ru-RU" sz="1400" dirty="0"/>
              <a:t> методик і правил;</a:t>
            </a:r>
          </a:p>
          <a:p>
            <a:endParaRPr lang="ru-UA" sz="1100" dirty="0"/>
          </a:p>
        </p:txBody>
      </p:sp>
    </p:spTree>
    <p:extLst>
      <p:ext uri="{BB962C8B-B14F-4D97-AF65-F5344CB8AC3E}">
        <p14:creationId xmlns:p14="http://schemas.microsoft.com/office/powerpoint/2010/main" val="25000555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1675DD-DA5C-4E43-8747-3AE04F62A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04137" y="685802"/>
            <a:ext cx="8828135" cy="5289884"/>
          </a:xfrm>
        </p:spPr>
        <p:txBody>
          <a:bodyPr>
            <a:normAutofit fontScale="92500" lnSpcReduction="10000"/>
          </a:bodyPr>
          <a:lstStyle/>
          <a:p>
            <a:r>
              <a:rPr lang="ru-RU" sz="1800" b="1" i="1" dirty="0"/>
              <a:t>принцип </a:t>
            </a:r>
            <a:r>
              <a:rPr lang="ru-RU" sz="1800" b="1" i="1" dirty="0" err="1"/>
              <a:t>ефективності</a:t>
            </a:r>
            <a:r>
              <a:rPr lang="ru-RU" sz="1800" b="1" i="1" dirty="0"/>
              <a:t> та </a:t>
            </a:r>
            <a:r>
              <a:rPr lang="ru-RU" sz="1800" b="1" i="1" dirty="0" err="1"/>
              <a:t>результативності</a:t>
            </a:r>
            <a:r>
              <a:rPr lang="ru-RU" sz="1800" b="1" dirty="0"/>
              <a:t> </a:t>
            </a:r>
            <a:r>
              <a:rPr lang="ru-RU" sz="1800" dirty="0"/>
              <a:t>— при </a:t>
            </a:r>
            <a:r>
              <a:rPr lang="ru-RU" sz="1800" dirty="0" err="1"/>
              <a:t>складанні</a:t>
            </a:r>
            <a:r>
              <a:rPr lang="ru-RU" sz="1800" dirty="0"/>
              <a:t> та </a:t>
            </a:r>
            <a:r>
              <a:rPr lang="ru-RU" sz="1800" dirty="0" err="1"/>
              <a:t>виконанні</a:t>
            </a:r>
            <a:r>
              <a:rPr lang="ru-RU" sz="1800" dirty="0"/>
              <a:t> </a:t>
            </a:r>
            <a:r>
              <a:rPr lang="ru-RU" sz="1800" dirty="0" err="1"/>
              <a:t>бюджетів</a:t>
            </a:r>
            <a:r>
              <a:rPr lang="ru-RU" sz="1800" dirty="0"/>
              <a:t> </a:t>
            </a:r>
            <a:r>
              <a:rPr lang="ru-RU" sz="1800" dirty="0" err="1"/>
              <a:t>усі</a:t>
            </a:r>
            <a:r>
              <a:rPr lang="ru-RU" sz="1800" dirty="0"/>
              <a:t> </a:t>
            </a:r>
            <a:r>
              <a:rPr lang="ru-RU" sz="1800" dirty="0" err="1"/>
              <a:t>учасники</a:t>
            </a:r>
            <a:r>
              <a:rPr lang="ru-RU" sz="1800" dirty="0"/>
              <a:t> бюджетного </a:t>
            </a:r>
            <a:r>
              <a:rPr lang="ru-RU" sz="1800" dirty="0" err="1"/>
              <a:t>процесу</a:t>
            </a:r>
            <a:r>
              <a:rPr lang="ru-RU" sz="1800" dirty="0"/>
              <a:t> </a:t>
            </a:r>
            <a:r>
              <a:rPr lang="ru-RU" sz="1800" dirty="0" err="1"/>
              <a:t>мають</a:t>
            </a:r>
            <a:r>
              <a:rPr lang="ru-RU" sz="1800" dirty="0"/>
              <a:t> </a:t>
            </a:r>
            <a:r>
              <a:rPr lang="ru-RU" sz="1800" dirty="0" err="1"/>
              <a:t>прагнути</a:t>
            </a:r>
            <a:r>
              <a:rPr lang="ru-RU" sz="1800" dirty="0"/>
              <a:t> </a:t>
            </a:r>
            <a:r>
              <a:rPr lang="ru-RU" sz="1800" dirty="0" err="1"/>
              <a:t>досягнення</a:t>
            </a:r>
            <a:r>
              <a:rPr lang="ru-RU" sz="1800" dirty="0"/>
              <a:t> </a:t>
            </a:r>
            <a:r>
              <a:rPr lang="ru-RU" sz="1800" dirty="0" err="1"/>
              <a:t>цілей</a:t>
            </a:r>
            <a:r>
              <a:rPr lang="ru-RU" sz="1800" dirty="0"/>
              <a:t>, </a:t>
            </a:r>
            <a:r>
              <a:rPr lang="ru-RU" sz="1800" dirty="0" err="1"/>
              <a:t>запланованих</a:t>
            </a:r>
            <a:r>
              <a:rPr lang="ru-RU" sz="1800" dirty="0"/>
              <a:t> на </a:t>
            </a:r>
            <a:r>
              <a:rPr lang="ru-RU" sz="1800" dirty="0" err="1"/>
              <a:t>основі</a:t>
            </a:r>
            <a:r>
              <a:rPr lang="ru-RU" sz="1800" dirty="0"/>
              <a:t> </a:t>
            </a:r>
            <a:r>
              <a:rPr lang="ru-RU" sz="1800" dirty="0" err="1"/>
              <a:t>національної</a:t>
            </a:r>
            <a:r>
              <a:rPr lang="ru-RU" sz="1800" dirty="0"/>
              <a:t> </a:t>
            </a:r>
            <a:r>
              <a:rPr lang="ru-RU" sz="1800" dirty="0" err="1"/>
              <a:t>системи</a:t>
            </a:r>
            <a:r>
              <a:rPr lang="ru-RU" sz="1800" dirty="0"/>
              <a:t> </a:t>
            </a:r>
            <a:r>
              <a:rPr lang="ru-RU" sz="1800" dirty="0" err="1"/>
              <a:t>цінностей</a:t>
            </a:r>
            <a:r>
              <a:rPr lang="ru-RU" sz="1800" dirty="0"/>
              <a:t> і </a:t>
            </a:r>
            <a:r>
              <a:rPr lang="ru-RU" sz="1800" dirty="0" err="1"/>
              <a:t>завдань</a:t>
            </a:r>
            <a:r>
              <a:rPr lang="ru-RU" sz="1800" dirty="0"/>
              <a:t> </a:t>
            </a:r>
            <a:r>
              <a:rPr lang="ru-RU" sz="1800" dirty="0" err="1"/>
              <a:t>інноваційного</a:t>
            </a:r>
            <a:r>
              <a:rPr lang="ru-RU" sz="1800" dirty="0"/>
              <a:t> </a:t>
            </a:r>
            <a:r>
              <a:rPr lang="ru-RU" sz="1800" dirty="0" err="1"/>
              <a:t>розвитку</a:t>
            </a:r>
            <a:r>
              <a:rPr lang="ru-RU" sz="1800" dirty="0"/>
              <a:t> </a:t>
            </a:r>
            <a:r>
              <a:rPr lang="ru-RU" sz="1800" dirty="0" err="1"/>
              <a:t>економіки</a:t>
            </a:r>
            <a:r>
              <a:rPr lang="ru-RU" sz="1800" dirty="0"/>
              <a:t> шляхом </a:t>
            </a:r>
            <a:r>
              <a:rPr lang="ru-RU" sz="1800" dirty="0" err="1"/>
              <a:t>забезпечення</a:t>
            </a:r>
            <a:r>
              <a:rPr lang="ru-RU" sz="1800" dirty="0"/>
              <a:t> </a:t>
            </a:r>
            <a:r>
              <a:rPr lang="ru-RU" sz="1800" dirty="0" err="1"/>
              <a:t>якісного</a:t>
            </a:r>
            <a:r>
              <a:rPr lang="ru-RU" sz="1800" dirty="0"/>
              <a:t> </a:t>
            </a:r>
            <a:r>
              <a:rPr lang="ru-RU" sz="1800" dirty="0" err="1"/>
              <a:t>надання</a:t>
            </a:r>
            <a:r>
              <a:rPr lang="ru-RU" sz="1800" dirty="0"/>
              <a:t> </a:t>
            </a:r>
            <a:r>
              <a:rPr lang="ru-RU" sz="1800" dirty="0" err="1"/>
              <a:t>послуг</a:t>
            </a:r>
            <a:r>
              <a:rPr lang="ru-RU" sz="1800" dirty="0"/>
              <a:t>, </a:t>
            </a:r>
            <a:r>
              <a:rPr lang="ru-RU" sz="1800" dirty="0" err="1"/>
              <a:t>гарантованих</a:t>
            </a:r>
            <a:r>
              <a:rPr lang="ru-RU" sz="1800" dirty="0"/>
              <a:t> державою, Автономною </a:t>
            </a:r>
            <a:r>
              <a:rPr lang="ru-RU" sz="1800" dirty="0" err="1"/>
              <a:t>Республікою</a:t>
            </a:r>
            <a:r>
              <a:rPr lang="ru-RU" sz="1800" dirty="0"/>
              <a:t> </a:t>
            </a:r>
            <a:r>
              <a:rPr lang="ru-RU" sz="1800" dirty="0" err="1"/>
              <a:t>Крим</a:t>
            </a:r>
            <a:r>
              <a:rPr lang="ru-RU" sz="1800" dirty="0"/>
              <a:t>, </a:t>
            </a:r>
            <a:r>
              <a:rPr lang="ru-RU" sz="1800" dirty="0" err="1"/>
              <a:t>місцевим</a:t>
            </a:r>
            <a:r>
              <a:rPr lang="ru-RU" sz="1800" dirty="0"/>
              <a:t> </a:t>
            </a:r>
            <a:r>
              <a:rPr lang="ru-RU" sz="1800" dirty="0" err="1"/>
              <a:t>самоврядуванням</a:t>
            </a:r>
            <a:r>
              <a:rPr lang="ru-RU" sz="1800" dirty="0"/>
              <a:t>, при </a:t>
            </a:r>
            <a:r>
              <a:rPr lang="ru-RU" sz="1800" dirty="0" err="1"/>
              <a:t>залученні</a:t>
            </a:r>
            <a:r>
              <a:rPr lang="ru-RU" sz="1800" dirty="0"/>
              <a:t> </a:t>
            </a:r>
            <a:r>
              <a:rPr lang="ru-RU" sz="1800" dirty="0" err="1"/>
              <a:t>мінімального</a:t>
            </a:r>
            <a:r>
              <a:rPr lang="ru-RU" sz="1800" dirty="0"/>
              <a:t> </a:t>
            </a:r>
            <a:r>
              <a:rPr lang="ru-RU" sz="1800" dirty="0" err="1"/>
              <a:t>обсягу</a:t>
            </a:r>
            <a:r>
              <a:rPr lang="ru-RU" sz="1800" dirty="0"/>
              <a:t> </a:t>
            </a:r>
            <a:r>
              <a:rPr lang="ru-RU" sz="1800" dirty="0" err="1"/>
              <a:t>бюджетних</a:t>
            </a:r>
            <a:r>
              <a:rPr lang="ru-RU" sz="1800" dirty="0"/>
              <a:t> </a:t>
            </a:r>
            <a:r>
              <a:rPr lang="ru-RU" sz="1800" dirty="0" err="1"/>
              <a:t>коштів</a:t>
            </a:r>
            <a:r>
              <a:rPr lang="ru-RU" sz="1800" dirty="0"/>
              <a:t> та </a:t>
            </a:r>
            <a:r>
              <a:rPr lang="ru-RU" sz="1800" dirty="0" err="1"/>
              <a:t>досягненні</a:t>
            </a:r>
            <a:r>
              <a:rPr lang="ru-RU" sz="1800" dirty="0"/>
              <a:t> максимального результату при </a:t>
            </a:r>
            <a:r>
              <a:rPr lang="ru-RU" sz="1800" dirty="0" err="1"/>
              <a:t>використанні</a:t>
            </a:r>
            <a:r>
              <a:rPr lang="ru-RU" sz="1800" dirty="0"/>
              <a:t> </a:t>
            </a:r>
            <a:r>
              <a:rPr lang="ru-RU" sz="1800" dirty="0" err="1"/>
              <a:t>визначеного</a:t>
            </a:r>
            <a:r>
              <a:rPr lang="ru-RU" sz="1800" dirty="0"/>
              <a:t> бюджетом </a:t>
            </a:r>
            <a:r>
              <a:rPr lang="ru-RU" sz="1800" dirty="0" err="1"/>
              <a:t>обсягу</a:t>
            </a:r>
            <a:r>
              <a:rPr lang="ru-RU" sz="1800" dirty="0"/>
              <a:t> </a:t>
            </a:r>
            <a:r>
              <a:rPr lang="ru-RU" sz="1800" dirty="0" err="1"/>
              <a:t>коштів</a:t>
            </a:r>
            <a:r>
              <a:rPr lang="ru-RU" sz="1800" dirty="0"/>
              <a:t>;</a:t>
            </a:r>
          </a:p>
          <a:p>
            <a:r>
              <a:rPr lang="ru-RU" sz="1800" b="1" i="1" dirty="0"/>
              <a:t>принцип </a:t>
            </a:r>
            <a:r>
              <a:rPr lang="ru-RU" sz="1800" b="1" i="1" dirty="0" err="1"/>
              <a:t>субсидіарності</a:t>
            </a:r>
            <a:r>
              <a:rPr lang="ru-RU" sz="1800" b="1" i="1" dirty="0"/>
              <a:t> -</a:t>
            </a:r>
            <a:r>
              <a:rPr lang="ru-RU" sz="1800" b="1" dirty="0"/>
              <a:t> </a:t>
            </a:r>
            <a:r>
              <a:rPr lang="ru-RU" sz="1800" dirty="0" err="1"/>
              <a:t>розподіл</a:t>
            </a:r>
            <a:r>
              <a:rPr lang="ru-RU" sz="1800" dirty="0"/>
              <a:t> </a:t>
            </a:r>
            <a:r>
              <a:rPr lang="ru-RU" sz="1800" dirty="0" err="1"/>
              <a:t>видів</a:t>
            </a:r>
            <a:r>
              <a:rPr lang="ru-RU" sz="1800" dirty="0"/>
              <a:t> </a:t>
            </a:r>
            <a:r>
              <a:rPr lang="ru-RU" sz="1800" dirty="0" err="1"/>
              <a:t>видатків</a:t>
            </a:r>
            <a:r>
              <a:rPr lang="ru-RU" sz="1800" dirty="0"/>
              <a:t> </a:t>
            </a:r>
            <a:r>
              <a:rPr lang="ru-RU" sz="1800" dirty="0" err="1"/>
              <a:t>між</a:t>
            </a:r>
            <a:r>
              <a:rPr lang="ru-RU" sz="1800" dirty="0"/>
              <a:t> </a:t>
            </a:r>
            <a:r>
              <a:rPr lang="ru-RU" sz="1800" dirty="0" err="1"/>
              <a:t>державним</a:t>
            </a:r>
            <a:r>
              <a:rPr lang="ru-RU" sz="1800" dirty="0"/>
              <a:t> бюджетом і </a:t>
            </a:r>
            <a:r>
              <a:rPr lang="ru-RU" sz="1800" dirty="0" err="1"/>
              <a:t>місцевими</a:t>
            </a:r>
            <a:r>
              <a:rPr lang="ru-RU" sz="1800" dirty="0"/>
              <a:t> бюджетами, а </a:t>
            </a:r>
            <a:r>
              <a:rPr lang="ru-RU" sz="1800" dirty="0" err="1"/>
              <a:t>також</a:t>
            </a:r>
            <a:r>
              <a:rPr lang="ru-RU" sz="1800" dirty="0"/>
              <a:t> </a:t>
            </a:r>
            <a:r>
              <a:rPr lang="ru-RU" sz="1800" dirty="0" err="1"/>
              <a:t>між</a:t>
            </a:r>
            <a:r>
              <a:rPr lang="ru-RU" sz="1800" dirty="0"/>
              <a:t> </a:t>
            </a:r>
            <a:r>
              <a:rPr lang="ru-RU" sz="1800" dirty="0" err="1"/>
              <a:t>місцевими</a:t>
            </a:r>
            <a:r>
              <a:rPr lang="ru-RU" sz="1800" dirty="0"/>
              <a:t> бюджетами </a:t>
            </a:r>
            <a:r>
              <a:rPr lang="ru-RU" sz="1800" dirty="0" err="1"/>
              <a:t>ґрунтується</a:t>
            </a:r>
            <a:r>
              <a:rPr lang="ru-RU" sz="1800" dirty="0"/>
              <a:t> на </a:t>
            </a:r>
            <a:r>
              <a:rPr lang="ru-RU" sz="1800" dirty="0" err="1"/>
              <a:t>необхідності</a:t>
            </a:r>
            <a:r>
              <a:rPr lang="ru-RU" sz="1800" dirty="0"/>
              <a:t> максимально </a:t>
            </a:r>
            <a:r>
              <a:rPr lang="ru-RU" sz="1800" dirty="0" err="1"/>
              <a:t>можливого</a:t>
            </a:r>
            <a:r>
              <a:rPr lang="ru-RU" sz="1800" dirty="0"/>
              <a:t> </a:t>
            </a:r>
            <a:r>
              <a:rPr lang="ru-RU" sz="1800" dirty="0" err="1"/>
              <a:t>наближення</a:t>
            </a:r>
            <a:r>
              <a:rPr lang="ru-RU" sz="1800" dirty="0"/>
              <a:t> </a:t>
            </a:r>
            <a:r>
              <a:rPr lang="ru-RU" sz="1800" dirty="0" err="1"/>
              <a:t>надання</a:t>
            </a:r>
            <a:r>
              <a:rPr lang="ru-RU" sz="1800" dirty="0"/>
              <a:t> </a:t>
            </a:r>
            <a:r>
              <a:rPr lang="ru-RU" sz="1800" dirty="0" err="1"/>
              <a:t>гарантованих</a:t>
            </a:r>
            <a:r>
              <a:rPr lang="ru-RU" sz="1800" dirty="0"/>
              <a:t> </a:t>
            </a:r>
            <a:r>
              <a:rPr lang="ru-RU" sz="1800" dirty="0" err="1"/>
              <a:t>послуг</a:t>
            </a:r>
            <a:r>
              <a:rPr lang="ru-RU" sz="1800" dirty="0"/>
              <a:t> до </a:t>
            </a:r>
            <a:r>
              <a:rPr lang="ru-RU" sz="1800" dirty="0" err="1"/>
              <a:t>їх</a:t>
            </a:r>
            <a:r>
              <a:rPr lang="ru-RU" sz="1800" dirty="0"/>
              <a:t> </a:t>
            </a:r>
            <a:r>
              <a:rPr lang="ru-RU" sz="1800" dirty="0" err="1"/>
              <a:t>безпосереднього</a:t>
            </a:r>
            <a:r>
              <a:rPr lang="ru-RU" sz="1800" dirty="0"/>
              <a:t> </a:t>
            </a:r>
            <a:r>
              <a:rPr lang="ru-RU" sz="1800" dirty="0" err="1"/>
              <a:t>споживача</a:t>
            </a:r>
            <a:r>
              <a:rPr lang="ru-RU" sz="1800" dirty="0"/>
              <a:t>;</a:t>
            </a:r>
          </a:p>
          <a:p>
            <a:r>
              <a:rPr lang="ru-RU" sz="1800" b="1" i="1" dirty="0"/>
              <a:t>принцип </a:t>
            </a:r>
            <a:r>
              <a:rPr lang="ru-RU" sz="1800" b="1" i="1" dirty="0" err="1"/>
              <a:t>цільового</a:t>
            </a:r>
            <a:r>
              <a:rPr lang="ru-RU" sz="1800" b="1" i="1" dirty="0"/>
              <a:t> </a:t>
            </a:r>
            <a:r>
              <a:rPr lang="ru-RU" sz="1800" b="1" i="1" dirty="0" err="1"/>
              <a:t>використання</a:t>
            </a:r>
            <a:r>
              <a:rPr lang="ru-RU" sz="1800" b="1" i="1" dirty="0"/>
              <a:t> </a:t>
            </a:r>
            <a:r>
              <a:rPr lang="ru-RU" sz="1800" b="1" i="1" dirty="0" err="1"/>
              <a:t>бюджетних</a:t>
            </a:r>
            <a:r>
              <a:rPr lang="ru-RU" sz="1800" b="1" i="1" dirty="0"/>
              <a:t> </a:t>
            </a:r>
            <a:r>
              <a:rPr lang="ru-RU" sz="1800" b="1" i="1" dirty="0" err="1"/>
              <a:t>коштів</a:t>
            </a:r>
            <a:r>
              <a:rPr lang="ru-RU" sz="1800" b="1" dirty="0"/>
              <a:t> </a:t>
            </a:r>
            <a:r>
              <a:rPr lang="ru-RU" sz="1800" b="1" i="1" dirty="0"/>
              <a:t>-</a:t>
            </a:r>
            <a:r>
              <a:rPr lang="ru-RU" sz="1800" b="1" dirty="0"/>
              <a:t> </a:t>
            </a:r>
            <a:r>
              <a:rPr lang="ru-RU" sz="1800" dirty="0" err="1"/>
              <a:t>бюджетні</a:t>
            </a:r>
            <a:r>
              <a:rPr lang="ru-RU" sz="1800" dirty="0"/>
              <a:t> </a:t>
            </a:r>
            <a:r>
              <a:rPr lang="ru-RU" sz="1800" dirty="0" err="1"/>
              <a:t>кошти</a:t>
            </a:r>
            <a:r>
              <a:rPr lang="ru-RU" sz="1800" dirty="0"/>
              <a:t> </a:t>
            </a:r>
            <a:r>
              <a:rPr lang="ru-RU" sz="1800" dirty="0" err="1"/>
              <a:t>використовуються</a:t>
            </a:r>
            <a:r>
              <a:rPr lang="ru-RU" sz="1800" dirty="0"/>
              <a:t> </a:t>
            </a:r>
            <a:r>
              <a:rPr lang="ru-RU" sz="1800" dirty="0" err="1"/>
              <a:t>тільки</a:t>
            </a:r>
            <a:r>
              <a:rPr lang="ru-RU" sz="1800" dirty="0"/>
              <a:t> на </a:t>
            </a:r>
            <a:r>
              <a:rPr lang="ru-RU" sz="1800" dirty="0" err="1"/>
              <a:t>цілі</a:t>
            </a:r>
            <a:r>
              <a:rPr lang="ru-RU" sz="1800" dirty="0"/>
              <a:t>, </a:t>
            </a:r>
            <a:r>
              <a:rPr lang="ru-RU" sz="1800" dirty="0" err="1"/>
              <a:t>визначені</a:t>
            </a:r>
            <a:r>
              <a:rPr lang="ru-RU" sz="1800" dirty="0"/>
              <a:t> </a:t>
            </a:r>
            <a:r>
              <a:rPr lang="ru-RU" sz="1800" dirty="0" err="1"/>
              <a:t>бюджетними</a:t>
            </a:r>
            <a:r>
              <a:rPr lang="ru-RU" sz="1800" dirty="0"/>
              <a:t> </a:t>
            </a:r>
            <a:r>
              <a:rPr lang="ru-RU" sz="1800" dirty="0" err="1"/>
              <a:t>призначеннями</a:t>
            </a:r>
            <a:r>
              <a:rPr lang="ru-RU" sz="1800" dirty="0"/>
              <a:t> та </a:t>
            </a:r>
            <a:r>
              <a:rPr lang="ru-RU" sz="1800" dirty="0" err="1"/>
              <a:t>бюджетними</a:t>
            </a:r>
            <a:r>
              <a:rPr lang="ru-RU" sz="1800" dirty="0"/>
              <a:t> </a:t>
            </a:r>
            <a:r>
              <a:rPr lang="ru-RU" sz="1800" dirty="0" err="1"/>
              <a:t>асигнуваннями</a:t>
            </a:r>
            <a:r>
              <a:rPr lang="ru-RU" sz="1800" dirty="0"/>
              <a:t>;</a:t>
            </a:r>
          </a:p>
          <a:p>
            <a:r>
              <a:rPr lang="ru-RU" sz="1800" b="1" i="1" dirty="0"/>
              <a:t>принцип </a:t>
            </a:r>
            <a:r>
              <a:rPr lang="ru-RU" sz="1800" b="1" i="1" dirty="0" err="1"/>
              <a:t>справедливості</a:t>
            </a:r>
            <a:r>
              <a:rPr lang="ru-RU" sz="1800" b="1" i="1" dirty="0"/>
              <a:t> і </a:t>
            </a:r>
            <a:r>
              <a:rPr lang="ru-RU" sz="1800" b="1" i="1" dirty="0" err="1"/>
              <a:t>неупередженості</a:t>
            </a:r>
            <a:r>
              <a:rPr lang="ru-RU" sz="1800" b="1" dirty="0"/>
              <a:t> </a:t>
            </a:r>
            <a:r>
              <a:rPr lang="ru-RU" sz="1800" dirty="0"/>
              <a:t>- </a:t>
            </a:r>
            <a:r>
              <a:rPr lang="ru-RU" sz="1800" dirty="0" err="1"/>
              <a:t>бюджетна</a:t>
            </a:r>
            <a:r>
              <a:rPr lang="ru-RU" sz="1800" dirty="0"/>
              <a:t> система </a:t>
            </a:r>
            <a:r>
              <a:rPr lang="ru-RU" sz="1800" dirty="0" err="1"/>
              <a:t>України</a:t>
            </a:r>
            <a:r>
              <a:rPr lang="ru-RU" sz="1800" dirty="0"/>
              <a:t> </a:t>
            </a:r>
            <a:r>
              <a:rPr lang="ru-RU" sz="1800" dirty="0" err="1"/>
              <a:t>будується</a:t>
            </a:r>
            <a:r>
              <a:rPr lang="ru-RU" sz="1800" dirty="0"/>
              <a:t> на засадах справедливого і </a:t>
            </a:r>
            <a:r>
              <a:rPr lang="ru-RU" sz="1800" dirty="0" err="1"/>
              <a:t>неупередженого</a:t>
            </a:r>
            <a:r>
              <a:rPr lang="ru-RU" sz="1800" dirty="0"/>
              <a:t> </a:t>
            </a:r>
            <a:r>
              <a:rPr lang="ru-RU" sz="1800" dirty="0" err="1"/>
              <a:t>розподілу</a:t>
            </a:r>
            <a:r>
              <a:rPr lang="ru-RU" sz="1800" dirty="0"/>
              <a:t> </a:t>
            </a:r>
            <a:r>
              <a:rPr lang="ru-RU" sz="1800" dirty="0" err="1"/>
              <a:t>суспільного</a:t>
            </a:r>
            <a:r>
              <a:rPr lang="ru-RU" sz="1800" dirty="0"/>
              <a:t> </a:t>
            </a:r>
            <a:r>
              <a:rPr lang="ru-RU" sz="1800" dirty="0" err="1"/>
              <a:t>багатства</a:t>
            </a:r>
            <a:r>
              <a:rPr lang="ru-RU" sz="1800" dirty="0"/>
              <a:t> </a:t>
            </a:r>
            <a:r>
              <a:rPr lang="ru-RU" sz="1800" dirty="0" err="1"/>
              <a:t>між</a:t>
            </a:r>
            <a:r>
              <a:rPr lang="ru-RU" sz="1800" dirty="0"/>
              <a:t> </a:t>
            </a:r>
            <a:r>
              <a:rPr lang="ru-RU" sz="1800" dirty="0" err="1"/>
              <a:t>громадянами</a:t>
            </a:r>
            <a:r>
              <a:rPr lang="ru-RU" sz="1800" dirty="0"/>
              <a:t> і </a:t>
            </a:r>
            <a:r>
              <a:rPr lang="ru-RU" sz="1800" dirty="0" err="1"/>
              <a:t>територіальними</a:t>
            </a:r>
            <a:r>
              <a:rPr lang="ru-RU" sz="1800" dirty="0"/>
              <a:t> громадами;</a:t>
            </a:r>
          </a:p>
          <a:p>
            <a:r>
              <a:rPr lang="ru-RU" sz="1800" b="1" i="1" dirty="0"/>
              <a:t>принцип </a:t>
            </a:r>
            <a:r>
              <a:rPr lang="ru-RU" sz="1800" b="1" i="1" dirty="0" err="1"/>
              <a:t>публічності</a:t>
            </a:r>
            <a:r>
              <a:rPr lang="ru-RU" sz="1800" b="1" i="1" dirty="0"/>
              <a:t> та </a:t>
            </a:r>
            <a:r>
              <a:rPr lang="ru-RU" sz="1800" b="1" i="1" dirty="0" err="1"/>
              <a:t>прозорості</a:t>
            </a:r>
            <a:r>
              <a:rPr lang="ru-RU" sz="1800" b="1" dirty="0"/>
              <a:t> </a:t>
            </a:r>
            <a:r>
              <a:rPr lang="ru-RU" sz="1800" dirty="0"/>
              <a:t>- </a:t>
            </a:r>
            <a:r>
              <a:rPr lang="ru-RU" sz="1800" dirty="0" err="1"/>
              <a:t>інформування</a:t>
            </a:r>
            <a:r>
              <a:rPr lang="ru-RU" sz="1800" dirty="0"/>
              <a:t> </a:t>
            </a:r>
            <a:r>
              <a:rPr lang="ru-RU" sz="1800" dirty="0" err="1"/>
              <a:t>громадськості</a:t>
            </a:r>
            <a:r>
              <a:rPr lang="ru-RU" sz="1800" dirty="0"/>
              <a:t> з </a:t>
            </a:r>
            <a:r>
              <a:rPr lang="ru-RU" sz="1800" dirty="0" err="1"/>
              <a:t>питань</a:t>
            </a:r>
            <a:r>
              <a:rPr lang="ru-RU" sz="1800" dirty="0"/>
              <a:t> </a:t>
            </a:r>
            <a:r>
              <a:rPr lang="ru-RU" sz="1800" dirty="0" err="1"/>
              <a:t>складання</a:t>
            </a:r>
            <a:r>
              <a:rPr lang="ru-RU" sz="1800" dirty="0"/>
              <a:t>, </a:t>
            </a:r>
            <a:r>
              <a:rPr lang="ru-RU" sz="1800" dirty="0" err="1"/>
              <a:t>розгляду</a:t>
            </a:r>
            <a:r>
              <a:rPr lang="ru-RU" sz="1800" dirty="0"/>
              <a:t>, </a:t>
            </a:r>
            <a:r>
              <a:rPr lang="ru-RU" sz="1800" dirty="0" err="1"/>
              <a:t>затвердження</a:t>
            </a:r>
            <a:r>
              <a:rPr lang="ru-RU" sz="1800" dirty="0"/>
              <a:t>, </a:t>
            </a:r>
            <a:r>
              <a:rPr lang="ru-RU" sz="1800" dirty="0" err="1"/>
              <a:t>виконання</a:t>
            </a:r>
            <a:r>
              <a:rPr lang="ru-RU" sz="1800" dirty="0"/>
              <a:t> державного бюджету та </a:t>
            </a:r>
            <a:r>
              <a:rPr lang="ru-RU" sz="1800" dirty="0" err="1"/>
              <a:t>місцевих</a:t>
            </a:r>
            <a:r>
              <a:rPr lang="ru-RU" sz="1800" dirty="0"/>
              <a:t> </a:t>
            </a:r>
            <a:r>
              <a:rPr lang="ru-RU" sz="1800" dirty="0" err="1"/>
              <a:t>бюджетів</a:t>
            </a:r>
            <a:r>
              <a:rPr lang="ru-RU" sz="1800" dirty="0"/>
              <a:t>, а </a:t>
            </a:r>
            <a:r>
              <a:rPr lang="ru-RU" sz="1800" dirty="0" err="1"/>
              <a:t>також</a:t>
            </a:r>
            <a:r>
              <a:rPr lang="ru-RU" sz="1800" dirty="0"/>
              <a:t> контролю за </a:t>
            </a:r>
            <a:r>
              <a:rPr lang="ru-RU" sz="1800" dirty="0" err="1"/>
              <a:t>виконанням</a:t>
            </a:r>
            <a:r>
              <a:rPr lang="ru-RU" sz="1800" dirty="0"/>
              <a:t> державного бюджету та </a:t>
            </a:r>
            <a:r>
              <a:rPr lang="ru-RU" sz="1800" dirty="0" err="1"/>
              <a:t>місцевих</a:t>
            </a:r>
            <a:r>
              <a:rPr lang="ru-RU" sz="1800" dirty="0"/>
              <a:t> </a:t>
            </a:r>
            <a:r>
              <a:rPr lang="ru-RU" sz="1800" dirty="0" err="1"/>
              <a:t>бюджетів</a:t>
            </a:r>
            <a:r>
              <a:rPr lang="ru-RU" sz="1800" dirty="0"/>
              <a:t>.</a:t>
            </a:r>
          </a:p>
          <a:p>
            <a:endParaRPr lang="ru-UA" sz="1200" dirty="0"/>
          </a:p>
        </p:txBody>
      </p:sp>
    </p:spTree>
    <p:extLst>
      <p:ext uri="{BB962C8B-B14F-4D97-AF65-F5344CB8AC3E}">
        <p14:creationId xmlns:p14="http://schemas.microsoft.com/office/powerpoint/2010/main" val="33466971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00CFECB1-3315-8E4E-AE50-90ABEB0A9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0000"/>
          </a:blip>
          <a:srcRect l="533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E0AB38-977A-A247-9E55-0EFC5B076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6584" y="3328731"/>
            <a:ext cx="8361229" cy="209822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b="1" i="1" cap="all" dirty="0" err="1"/>
              <a:t>Бюджетний</a:t>
            </a:r>
            <a:r>
              <a:rPr lang="en-US" b="1" i="1" cap="all" dirty="0"/>
              <a:t> </a:t>
            </a:r>
            <a:r>
              <a:rPr lang="en-US" b="1" i="1" cap="all" dirty="0" err="1"/>
              <a:t>процес</a:t>
            </a:r>
            <a:r>
              <a:rPr lang="en-US" b="1" i="1" cap="all" dirty="0"/>
              <a:t> </a:t>
            </a:r>
            <a:br>
              <a:rPr lang="ru-RU" sz="2700" cap="all" dirty="0"/>
            </a:br>
            <a:r>
              <a:rPr lang="ru-RU" sz="2700" cap="all" dirty="0"/>
              <a:t>-</a:t>
            </a:r>
            <a:r>
              <a:rPr lang="en-US" sz="2700" cap="all" dirty="0" err="1"/>
              <a:t>це</a:t>
            </a:r>
            <a:r>
              <a:rPr lang="en-US" sz="2700" cap="all" dirty="0"/>
              <a:t> </a:t>
            </a:r>
            <a:r>
              <a:rPr lang="en-US" sz="2700" cap="all" dirty="0" err="1"/>
              <a:t>регламентований</a:t>
            </a:r>
            <a:r>
              <a:rPr lang="en-US" sz="2700" cap="all" dirty="0"/>
              <a:t> </a:t>
            </a:r>
            <a:r>
              <a:rPr lang="en-US" sz="2700" cap="all" dirty="0" err="1"/>
              <a:t>законом</a:t>
            </a:r>
            <a:r>
              <a:rPr lang="en-US" sz="2700" cap="all" dirty="0"/>
              <a:t> </a:t>
            </a:r>
            <a:r>
              <a:rPr lang="en-US" sz="2700" cap="all" dirty="0" err="1"/>
              <a:t>порядок</a:t>
            </a:r>
            <a:r>
              <a:rPr lang="en-US" sz="2700" cap="all" dirty="0"/>
              <a:t> </a:t>
            </a:r>
            <a:r>
              <a:rPr lang="en-US" sz="2700" cap="all" dirty="0" err="1"/>
              <a:t>складання</a:t>
            </a:r>
            <a:r>
              <a:rPr lang="en-US" sz="2700" cap="all" dirty="0"/>
              <a:t>, </a:t>
            </a:r>
            <a:r>
              <a:rPr lang="en-US" sz="2700" cap="all" dirty="0" err="1"/>
              <a:t>розгляду</a:t>
            </a:r>
            <a:r>
              <a:rPr lang="en-US" sz="2700" cap="all" dirty="0"/>
              <a:t> </a:t>
            </a:r>
            <a:r>
              <a:rPr lang="en-US" sz="2700" cap="all" dirty="0" err="1"/>
              <a:t>та</a:t>
            </a:r>
            <a:r>
              <a:rPr lang="en-US" sz="2700" cap="all" dirty="0"/>
              <a:t> </a:t>
            </a:r>
            <a:r>
              <a:rPr lang="en-US" sz="2700" cap="all" dirty="0" err="1"/>
              <a:t>затвердження</a:t>
            </a:r>
            <a:r>
              <a:rPr lang="en-US" sz="2700" cap="all" dirty="0"/>
              <a:t> </a:t>
            </a:r>
            <a:r>
              <a:rPr lang="en-US" sz="2700" cap="all" dirty="0" err="1"/>
              <a:t>бюджетів</a:t>
            </a:r>
            <a:r>
              <a:rPr lang="en-US" sz="2700" cap="all" dirty="0"/>
              <a:t>, </a:t>
            </a:r>
            <a:r>
              <a:rPr lang="en-US" sz="2700" cap="all" dirty="0" err="1"/>
              <a:t>їх</a:t>
            </a:r>
            <a:r>
              <a:rPr lang="en-US" sz="2700" cap="all" dirty="0"/>
              <a:t> </a:t>
            </a:r>
            <a:r>
              <a:rPr lang="en-US" sz="2700" cap="all" dirty="0" err="1"/>
              <a:t>виконання</a:t>
            </a:r>
            <a:r>
              <a:rPr lang="en-US" sz="2700" cap="all" dirty="0"/>
              <a:t> </a:t>
            </a:r>
            <a:r>
              <a:rPr lang="en-US" sz="2700" cap="all" dirty="0" err="1"/>
              <a:t>і</a:t>
            </a:r>
            <a:r>
              <a:rPr lang="en-US" sz="2700" cap="all" dirty="0"/>
              <a:t> </a:t>
            </a:r>
            <a:r>
              <a:rPr lang="en-US" sz="2700" cap="all" dirty="0" err="1"/>
              <a:t>контролю</a:t>
            </a:r>
            <a:r>
              <a:rPr lang="en-US" sz="2700" cap="all" dirty="0"/>
              <a:t> </a:t>
            </a:r>
            <a:r>
              <a:rPr lang="en-US" sz="2700" cap="all" dirty="0" err="1"/>
              <a:t>за</a:t>
            </a:r>
            <a:r>
              <a:rPr lang="en-US" sz="2700" cap="all" dirty="0"/>
              <a:t> </a:t>
            </a:r>
            <a:r>
              <a:rPr lang="en-US" sz="2700" cap="all" dirty="0" err="1"/>
              <a:t>їх</a:t>
            </a:r>
            <a:r>
              <a:rPr lang="en-US" sz="2700" cap="all" dirty="0"/>
              <a:t> </a:t>
            </a:r>
            <a:r>
              <a:rPr lang="en-US" sz="2700" cap="all" dirty="0" err="1"/>
              <a:t>виконанням</a:t>
            </a:r>
            <a:r>
              <a:rPr lang="en-US" sz="2700" cap="all" dirty="0"/>
              <a:t>, </a:t>
            </a:r>
            <a:r>
              <a:rPr lang="en-US" sz="2700" cap="all" dirty="0" err="1"/>
              <a:t>затвердження</a:t>
            </a:r>
            <a:r>
              <a:rPr lang="en-US" sz="2700" cap="all" dirty="0"/>
              <a:t> </a:t>
            </a:r>
            <a:r>
              <a:rPr lang="en-US" sz="2700" cap="all" dirty="0" err="1"/>
              <a:t>звітів</a:t>
            </a:r>
            <a:r>
              <a:rPr lang="en-US" sz="2700" cap="all" dirty="0"/>
              <a:t> </a:t>
            </a:r>
            <a:r>
              <a:rPr lang="en-US" sz="2700" cap="all" dirty="0" err="1"/>
              <a:t>про</a:t>
            </a:r>
            <a:r>
              <a:rPr lang="en-US" sz="2700" cap="all" dirty="0"/>
              <a:t> </a:t>
            </a:r>
            <a:r>
              <a:rPr lang="en-US" sz="2700" cap="all" dirty="0" err="1"/>
              <a:t>виконання</a:t>
            </a:r>
            <a:r>
              <a:rPr lang="en-US" sz="2700" cap="all" dirty="0"/>
              <a:t> </a:t>
            </a:r>
            <a:r>
              <a:rPr lang="en-US" sz="2700" cap="all" dirty="0" err="1"/>
              <a:t>бюджетів</a:t>
            </a:r>
            <a:r>
              <a:rPr lang="en-US" sz="2700" cap="all" dirty="0"/>
              <a:t>, </a:t>
            </a:r>
            <a:r>
              <a:rPr lang="en-US" sz="2700" cap="all" dirty="0" err="1"/>
              <a:t>що</a:t>
            </a:r>
            <a:r>
              <a:rPr lang="en-US" sz="2700" cap="all" dirty="0"/>
              <a:t> </a:t>
            </a:r>
            <a:r>
              <a:rPr lang="en-US" sz="2700" cap="all" dirty="0" err="1"/>
              <a:t>входять</a:t>
            </a:r>
            <a:r>
              <a:rPr lang="en-US" sz="2700" cap="all" dirty="0"/>
              <a:t> </a:t>
            </a:r>
            <a:r>
              <a:rPr lang="en-US" sz="2700" cap="all" dirty="0" err="1"/>
              <a:t>до</a:t>
            </a:r>
            <a:r>
              <a:rPr lang="en-US" sz="2700" cap="all" dirty="0"/>
              <a:t> </a:t>
            </a:r>
            <a:r>
              <a:rPr lang="en-US" sz="2700" cap="all" dirty="0" err="1"/>
              <a:t>бюджетної</a:t>
            </a:r>
            <a:r>
              <a:rPr lang="en-US" sz="2700" cap="all" dirty="0"/>
              <a:t> </a:t>
            </a:r>
            <a:r>
              <a:rPr lang="en-US" sz="2700" cap="all" dirty="0" err="1"/>
              <a:t>системи</a:t>
            </a:r>
            <a:r>
              <a:rPr lang="en-US" sz="2700" cap="all" dirty="0"/>
              <a:t> </a:t>
            </a:r>
            <a:r>
              <a:rPr lang="en-US" sz="2700" cap="all" dirty="0" err="1"/>
              <a:t>України</a:t>
            </a:r>
            <a:r>
              <a:rPr lang="en-US" sz="2700" cap="all" dirty="0"/>
              <a:t>.</a:t>
            </a:r>
            <a:br>
              <a:rPr lang="ru-RU" sz="2200" cap="all" dirty="0"/>
            </a:br>
            <a:br>
              <a:rPr lang="ru-RU" sz="2000" cap="all" dirty="0"/>
            </a:br>
            <a:br>
              <a:rPr lang="en-US" sz="2000" cap="all" dirty="0"/>
            </a:br>
            <a:r>
              <a:rPr lang="en-US" sz="2000" cap="all" dirty="0" err="1"/>
              <a:t>У</a:t>
            </a:r>
            <a:r>
              <a:rPr lang="en-US" sz="2000" cap="all" dirty="0"/>
              <a:t> </a:t>
            </a:r>
            <a:r>
              <a:rPr lang="en-US" sz="2000" cap="all" dirty="0" err="1"/>
              <a:t>бюджетному</a:t>
            </a:r>
            <a:r>
              <a:rPr lang="en-US" sz="2000" cap="all" dirty="0"/>
              <a:t> </a:t>
            </a:r>
            <a:r>
              <a:rPr lang="en-US" sz="2000" cap="all" dirty="0" err="1"/>
              <a:t>процесі</a:t>
            </a:r>
            <a:r>
              <a:rPr lang="en-US" sz="2000" cap="all" dirty="0"/>
              <a:t> </a:t>
            </a:r>
            <a:r>
              <a:rPr lang="en-US" sz="2000" cap="all" dirty="0" err="1"/>
              <a:t>України</a:t>
            </a:r>
            <a:r>
              <a:rPr lang="en-US" sz="2000" cap="all" dirty="0"/>
              <a:t> </a:t>
            </a:r>
            <a:r>
              <a:rPr lang="en-US" sz="2000" cap="all" dirty="0" err="1"/>
              <a:t>бере</a:t>
            </a:r>
            <a:r>
              <a:rPr lang="en-US" sz="2000" cap="all" dirty="0"/>
              <a:t> </a:t>
            </a:r>
            <a:r>
              <a:rPr lang="en-US" sz="2000" cap="all" dirty="0" err="1"/>
              <a:t>участь</a:t>
            </a:r>
            <a:r>
              <a:rPr lang="en-US" sz="2000" cap="all" dirty="0"/>
              <a:t> </a:t>
            </a:r>
            <a:r>
              <a:rPr lang="en-US" sz="2000" cap="all" dirty="0" err="1"/>
              <a:t>велика</a:t>
            </a:r>
            <a:r>
              <a:rPr lang="en-US" sz="2000" cap="all" dirty="0"/>
              <a:t> </a:t>
            </a:r>
            <a:r>
              <a:rPr lang="en-US" sz="2000" cap="all" dirty="0" err="1"/>
              <a:t>кількість</a:t>
            </a:r>
            <a:r>
              <a:rPr lang="en-US" sz="2000" cap="all" dirty="0"/>
              <a:t> </a:t>
            </a:r>
            <a:r>
              <a:rPr lang="en-US" sz="2000" cap="all" dirty="0" err="1"/>
              <a:t>науково-дослідних</a:t>
            </a:r>
            <a:r>
              <a:rPr lang="en-US" sz="2000" cap="all" dirty="0"/>
              <a:t> </a:t>
            </a:r>
            <a:r>
              <a:rPr lang="en-US" sz="2000" cap="all" dirty="0" err="1"/>
              <a:t>фінансових</a:t>
            </a:r>
            <a:r>
              <a:rPr lang="en-US" sz="2000" cap="all" dirty="0"/>
              <a:t> </a:t>
            </a:r>
            <a:r>
              <a:rPr lang="en-US" sz="2000" cap="all" dirty="0" err="1"/>
              <a:t>та</a:t>
            </a:r>
            <a:r>
              <a:rPr lang="en-US" sz="2000" cap="all" dirty="0"/>
              <a:t> </a:t>
            </a:r>
            <a:r>
              <a:rPr lang="en-US" sz="2000" cap="all" dirty="0" err="1"/>
              <a:t>економічних</a:t>
            </a:r>
            <a:r>
              <a:rPr lang="en-US" sz="2000" cap="all" dirty="0"/>
              <a:t> </a:t>
            </a:r>
            <a:r>
              <a:rPr lang="en-US" sz="2000" cap="all" dirty="0" err="1"/>
              <a:t>установ</a:t>
            </a:r>
            <a:r>
              <a:rPr lang="en-US" sz="2000" cap="all" dirty="0"/>
              <a:t>, </a:t>
            </a:r>
            <a:r>
              <a:rPr lang="en-US" sz="2000" cap="all" dirty="0" err="1"/>
              <a:t>провідних</a:t>
            </a:r>
            <a:r>
              <a:rPr lang="en-US" sz="2000" cap="all" dirty="0"/>
              <a:t> </a:t>
            </a:r>
            <a:r>
              <a:rPr lang="en-US" sz="2000" cap="all" dirty="0" err="1"/>
              <a:t>вітчизняних</a:t>
            </a:r>
            <a:r>
              <a:rPr lang="en-US" sz="2000" cap="all" dirty="0"/>
              <a:t> </a:t>
            </a:r>
            <a:r>
              <a:rPr lang="en-US" sz="2000" cap="all" dirty="0" err="1"/>
              <a:t>та</a:t>
            </a:r>
            <a:r>
              <a:rPr lang="en-US" sz="2000" cap="all" dirty="0"/>
              <a:t> </a:t>
            </a:r>
            <a:r>
              <a:rPr lang="en-US" sz="2000" cap="all" dirty="0" err="1"/>
              <a:t>зарубіжних</a:t>
            </a:r>
            <a:r>
              <a:rPr lang="en-US" sz="2000" cap="all" dirty="0"/>
              <a:t> </a:t>
            </a:r>
            <a:r>
              <a:rPr lang="en-US" sz="2000" cap="all" dirty="0" err="1"/>
              <a:t>вчених-економістів</a:t>
            </a:r>
            <a:r>
              <a:rPr lang="en-US" sz="2000" cap="all" dirty="0"/>
              <a:t>, </a:t>
            </a:r>
            <a:r>
              <a:rPr lang="en-US" sz="2000" cap="all" dirty="0" err="1"/>
              <a:t>органи</a:t>
            </a:r>
            <a:r>
              <a:rPr lang="en-US" sz="2000" cap="all" dirty="0"/>
              <a:t> </a:t>
            </a:r>
            <a:r>
              <a:rPr lang="en-US" sz="2000" cap="all" dirty="0" err="1"/>
              <a:t>державної</a:t>
            </a:r>
            <a:r>
              <a:rPr lang="en-US" sz="2000" cap="all" dirty="0"/>
              <a:t> </a:t>
            </a:r>
            <a:r>
              <a:rPr lang="en-US" sz="2000" cap="all" dirty="0" err="1"/>
              <a:t>влади</a:t>
            </a:r>
            <a:r>
              <a:rPr lang="en-US" sz="2000" cap="all" dirty="0"/>
              <a:t>, </a:t>
            </a:r>
            <a:r>
              <a:rPr lang="en-US" sz="2000" cap="all" dirty="0" err="1"/>
              <a:t>політичні</a:t>
            </a:r>
            <a:r>
              <a:rPr lang="en-US" sz="2000" cap="all" dirty="0"/>
              <a:t> </a:t>
            </a:r>
            <a:r>
              <a:rPr lang="en-US" sz="2000" cap="all" dirty="0" err="1"/>
              <a:t>партії</a:t>
            </a:r>
            <a:r>
              <a:rPr lang="en-US" sz="2000" cap="all" dirty="0"/>
              <a:t> </a:t>
            </a:r>
            <a:r>
              <a:rPr lang="en-US" sz="2000" cap="all" dirty="0" err="1"/>
              <a:t>тощо</a:t>
            </a:r>
            <a:r>
              <a:rPr lang="en-US" sz="2000" cap="all" dirty="0"/>
              <a:t>.</a:t>
            </a:r>
            <a:br>
              <a:rPr lang="en-US" sz="1800" cap="all" dirty="0"/>
            </a:br>
            <a:endParaRPr lang="en-US" sz="1800" cap="all" dirty="0"/>
          </a:p>
        </p:txBody>
      </p:sp>
    </p:spTree>
    <p:extLst>
      <p:ext uri="{BB962C8B-B14F-4D97-AF65-F5344CB8AC3E}">
        <p14:creationId xmlns:p14="http://schemas.microsoft.com/office/powerpoint/2010/main" val="426225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CBB1BC-4A67-EE42-AF09-9999EAC4A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39704"/>
            <a:ext cx="3691288" cy="5577840"/>
          </a:xfrm>
        </p:spPr>
        <p:txBody>
          <a:bodyPr anchor="ctr">
            <a:normAutofit/>
          </a:bodyPr>
          <a:lstStyle/>
          <a:p>
            <a:pPr algn="ctr"/>
            <a:r>
              <a:rPr lang="ru-RU" sz="4800" dirty="0" err="1"/>
              <a:t>Основними</a:t>
            </a:r>
            <a:r>
              <a:rPr lang="ru-RU" sz="4800" dirty="0"/>
              <a:t> </a:t>
            </a:r>
            <a:r>
              <a:rPr lang="ru-RU" sz="4800" dirty="0" err="1"/>
              <a:t>учасниками</a:t>
            </a:r>
            <a:r>
              <a:rPr lang="ru-RU" sz="4800" dirty="0"/>
              <a:t> бюджетного </a:t>
            </a:r>
            <a:r>
              <a:rPr lang="ru-RU" sz="4800" dirty="0" err="1"/>
              <a:t>процесу</a:t>
            </a:r>
            <a:r>
              <a:rPr lang="ru-RU" sz="4800" dirty="0"/>
              <a:t> в </a:t>
            </a:r>
            <a:r>
              <a:rPr lang="ru-RU" sz="4800" dirty="0" err="1"/>
              <a:t>Україні</a:t>
            </a:r>
            <a:r>
              <a:rPr lang="ru-RU" sz="4800" dirty="0"/>
              <a:t> </a:t>
            </a:r>
            <a:r>
              <a:rPr lang="ru-RU" sz="4800" dirty="0" err="1"/>
              <a:t>є</a:t>
            </a:r>
            <a:r>
              <a:rPr lang="ru-RU" sz="4800" dirty="0"/>
              <a:t>:</a:t>
            </a:r>
            <a:endParaRPr lang="ru-UA" sz="4800" dirty="0"/>
          </a:p>
        </p:txBody>
      </p: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3CFCCCB2-9A4B-4933-939C-49EFC59C0A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4120821"/>
              </p:ext>
            </p:extLst>
          </p:nvPr>
        </p:nvGraphicFramePr>
        <p:xfrm>
          <a:off x="4901472" y="639705"/>
          <a:ext cx="6506304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13223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61C7B720-0B88-3F4E-A0E3-2350DE7E14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E8A001-BC1D-BA4E-A4AB-F23EF4327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0143" y="2555712"/>
            <a:ext cx="8897554" cy="2142412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3600" b="1" i="1" cap="all" dirty="0" err="1"/>
              <a:t>Бюджет</a:t>
            </a:r>
            <a:r>
              <a:rPr lang="en-US" sz="2800" cap="all" dirty="0"/>
              <a:t>  </a:t>
            </a:r>
            <a:br>
              <a:rPr lang="uk-UA" sz="2800" cap="all" dirty="0"/>
            </a:br>
            <a:r>
              <a:rPr lang="uk-UA" sz="2800" cap="all" dirty="0"/>
              <a:t>-</a:t>
            </a:r>
            <a:r>
              <a:rPr lang="en-US" sz="2800" cap="all" dirty="0" err="1"/>
              <a:t>це</a:t>
            </a:r>
            <a:r>
              <a:rPr lang="en-US" sz="2800" cap="all" dirty="0"/>
              <a:t> </a:t>
            </a:r>
            <a:r>
              <a:rPr lang="en-US" sz="2800" cap="all" dirty="0" err="1"/>
              <a:t>баланс</a:t>
            </a:r>
            <a:r>
              <a:rPr lang="en-US" sz="2800" cap="all" dirty="0"/>
              <a:t> </a:t>
            </a:r>
            <a:r>
              <a:rPr lang="en-US" sz="2800" cap="all" dirty="0" err="1"/>
              <a:t>грошових</a:t>
            </a:r>
            <a:r>
              <a:rPr lang="en-US" sz="2800" cap="all" dirty="0"/>
              <a:t> </a:t>
            </a:r>
            <a:r>
              <a:rPr lang="en-US" sz="2800" cap="all" dirty="0" err="1"/>
              <a:t>доходів</a:t>
            </a:r>
            <a:r>
              <a:rPr lang="en-US" sz="2800" cap="all" dirty="0"/>
              <a:t> (</a:t>
            </a:r>
            <a:r>
              <a:rPr lang="en-US" sz="2800" cap="all" dirty="0" err="1"/>
              <a:t>надходжень</a:t>
            </a:r>
            <a:r>
              <a:rPr lang="en-US" sz="2800" cap="all" dirty="0"/>
              <a:t>) </a:t>
            </a:r>
            <a:r>
              <a:rPr lang="en-US" sz="2800" cap="all" dirty="0" err="1"/>
              <a:t>і</a:t>
            </a:r>
            <a:r>
              <a:rPr lang="en-US" sz="2800" cap="all" dirty="0"/>
              <a:t> </a:t>
            </a:r>
            <a:r>
              <a:rPr lang="en-US" sz="2800" cap="all" dirty="0" err="1"/>
              <a:t>витрат</a:t>
            </a:r>
            <a:r>
              <a:rPr lang="en-US" sz="2800" cap="all" dirty="0"/>
              <a:t> (</a:t>
            </a:r>
            <a:r>
              <a:rPr lang="en-US" sz="2800" cap="all" dirty="0" err="1"/>
              <a:t>використання</a:t>
            </a:r>
            <a:r>
              <a:rPr lang="en-US" sz="2800" cap="all" dirty="0"/>
              <a:t>), </a:t>
            </a:r>
            <a:r>
              <a:rPr lang="en-US" sz="2800" cap="all" dirty="0" err="1"/>
              <a:t>який</a:t>
            </a:r>
            <a:r>
              <a:rPr lang="en-US" sz="2800" cap="all" dirty="0"/>
              <a:t> </a:t>
            </a:r>
            <a:r>
              <a:rPr lang="en-US" sz="2800" cap="all" dirty="0" err="1"/>
              <a:t>складається</a:t>
            </a:r>
            <a:r>
              <a:rPr lang="en-US" sz="2800" cap="all" dirty="0"/>
              <a:t> </a:t>
            </a:r>
            <a:r>
              <a:rPr lang="en-US" sz="2800" cap="all" dirty="0" err="1"/>
              <a:t>для</a:t>
            </a:r>
            <a:r>
              <a:rPr lang="en-US" sz="2800" cap="all" dirty="0"/>
              <a:t> </a:t>
            </a:r>
            <a:r>
              <a:rPr lang="en-US" sz="2800" cap="all" dirty="0" err="1"/>
              <a:t>держави</a:t>
            </a:r>
            <a:r>
              <a:rPr lang="en-US" sz="2800" cap="all" dirty="0"/>
              <a:t>, </a:t>
            </a:r>
            <a:r>
              <a:rPr lang="en-US" sz="2800" cap="all" dirty="0" err="1"/>
              <a:t>місцевих</a:t>
            </a:r>
            <a:r>
              <a:rPr lang="en-US" sz="2800" cap="all" dirty="0"/>
              <a:t> </a:t>
            </a:r>
            <a:r>
              <a:rPr lang="en-US" sz="2800" cap="all" dirty="0" err="1"/>
              <a:t>органів</a:t>
            </a:r>
            <a:r>
              <a:rPr lang="en-US" sz="2800" cap="all" dirty="0"/>
              <a:t> </a:t>
            </a:r>
            <a:r>
              <a:rPr lang="en-US" sz="2800" cap="all" dirty="0" err="1"/>
              <a:t>управління</a:t>
            </a:r>
            <a:r>
              <a:rPr lang="en-US" sz="2800" cap="all" dirty="0"/>
              <a:t>, </a:t>
            </a:r>
            <a:r>
              <a:rPr lang="en-US" sz="2800" cap="all" dirty="0" err="1"/>
              <a:t>суб'єктів</a:t>
            </a:r>
            <a:r>
              <a:rPr lang="en-US" sz="2800" cap="all" dirty="0"/>
              <a:t> </a:t>
            </a:r>
            <a:r>
              <a:rPr lang="en-US" sz="2800" cap="all" dirty="0" err="1"/>
              <a:t>господарювання</a:t>
            </a:r>
            <a:r>
              <a:rPr lang="en-US" sz="2800" cap="all" dirty="0"/>
              <a:t>, </a:t>
            </a:r>
            <a:r>
              <a:rPr lang="en-US" sz="2800" cap="all" dirty="0" err="1"/>
              <a:t>сімей</a:t>
            </a:r>
            <a:r>
              <a:rPr lang="en-US" sz="2800" cap="all" dirty="0"/>
              <a:t> </a:t>
            </a:r>
            <a:r>
              <a:rPr lang="en-US" sz="2800" cap="all" dirty="0" err="1"/>
              <a:t>або</a:t>
            </a:r>
            <a:r>
              <a:rPr lang="en-US" sz="2800" cap="all" dirty="0"/>
              <a:t> </a:t>
            </a:r>
            <a:r>
              <a:rPr lang="en-US" sz="2800" cap="all" dirty="0" err="1"/>
              <a:t>окремих</a:t>
            </a:r>
            <a:r>
              <a:rPr lang="en-US" sz="2800" cap="all" dirty="0"/>
              <a:t> </a:t>
            </a:r>
            <a:r>
              <a:rPr lang="en-US" sz="2800" cap="all" dirty="0" err="1"/>
              <a:t>громадян</a:t>
            </a:r>
            <a:r>
              <a:rPr lang="en-US" sz="2800" cap="all" dirty="0"/>
              <a:t> </a:t>
            </a:r>
            <a:r>
              <a:rPr lang="en-US" sz="2800" cap="all" dirty="0" err="1"/>
              <a:t>на</a:t>
            </a:r>
            <a:r>
              <a:rPr lang="en-US" sz="2800" cap="all" dirty="0"/>
              <a:t> </a:t>
            </a:r>
            <a:r>
              <a:rPr lang="en-US" sz="2800" cap="all" dirty="0" err="1"/>
              <a:t>певний</a:t>
            </a:r>
            <a:r>
              <a:rPr lang="en-US" sz="2800" cap="all" dirty="0"/>
              <a:t> </a:t>
            </a:r>
            <a:r>
              <a:rPr lang="en-US" sz="2800" cap="all" dirty="0" err="1"/>
              <a:t>термін</a:t>
            </a:r>
            <a:r>
              <a:rPr lang="en-US" sz="2800" cap="all" dirty="0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2332019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EE1C57-AD7D-1443-BF73-9EC45AFF3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ru-UA" sz="5400" dirty="0"/>
              <a:t>Стадії бюджетного процесу</a:t>
            </a:r>
          </a:p>
        </p:txBody>
      </p: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578948DB-10ED-4379-9F29-921698DE39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4505324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33597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6DB399-7FF0-3042-A385-0D5D7556B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10455442" cy="1485900"/>
          </a:xfrm>
        </p:spPr>
        <p:txBody>
          <a:bodyPr>
            <a:normAutofit fontScale="90000"/>
          </a:bodyPr>
          <a:lstStyle/>
          <a:p>
            <a:pPr algn="ctr"/>
            <a:r>
              <a:rPr lang="uk-UA" sz="4000" dirty="0"/>
              <a:t>Основою бюджетного процесу є </a:t>
            </a:r>
            <a:r>
              <a:rPr lang="uk-UA" b="1" i="1" dirty="0"/>
              <a:t>бюджетне планування</a:t>
            </a:r>
            <a:r>
              <a:rPr lang="uk-UA" sz="4000" dirty="0"/>
              <a:t>, оскільки виконується такий бюджет, який ухвалено.</a:t>
            </a:r>
            <a:br>
              <a:rPr lang="uk-UA" dirty="0"/>
            </a:br>
            <a:br>
              <a:rPr lang="uk-UA" dirty="0"/>
            </a:br>
            <a:r>
              <a:rPr lang="uk-UA" dirty="0"/>
              <a:t> </a:t>
            </a:r>
            <a:br>
              <a:rPr lang="uk-UA" dirty="0"/>
            </a:br>
            <a:r>
              <a:rPr lang="uk-UA" sz="3100" dirty="0"/>
              <a:t>Завдання бюджетного планування:</a:t>
            </a:r>
            <a:br>
              <a:rPr lang="ru-UA" dirty="0"/>
            </a:br>
            <a:endParaRPr lang="ru-U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3EE9B3-247A-A646-9493-ADA1D24178FC}"/>
              </a:ext>
            </a:extLst>
          </p:cNvPr>
          <p:cNvSpPr txBox="1"/>
          <p:nvPr/>
        </p:nvSpPr>
        <p:spPr>
          <a:xfrm>
            <a:off x="1610263" y="3901471"/>
            <a:ext cx="99781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uk-UA" sz="2400" dirty="0"/>
              <a:t>достовірне визначення обсягу та джерел формування доходів бюджету;</a:t>
            </a:r>
            <a:endParaRPr lang="ru-UA" sz="24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uk-UA" sz="2400" dirty="0"/>
              <a:t>оптимальний розподіл видатків за окремими групами і галузями;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uk-UA" sz="2400" dirty="0"/>
              <a:t>збалансування бюджету;</a:t>
            </a:r>
            <a:br>
              <a:rPr lang="ru-UA" sz="2400" dirty="0"/>
            </a:br>
            <a:endParaRPr lang="ru-UA" sz="2400" dirty="0"/>
          </a:p>
        </p:txBody>
      </p:sp>
    </p:spTree>
    <p:extLst>
      <p:ext uri="{BB962C8B-B14F-4D97-AF65-F5344CB8AC3E}">
        <p14:creationId xmlns:p14="http://schemas.microsoft.com/office/powerpoint/2010/main" val="16668049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A991E5-A3C1-8440-B8FC-F641F4E67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UA" dirty="0"/>
              <a:t>Список викорастаних джерел: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2ED191-EF28-7349-9B7B-B38F6E6E8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https://studentbooks.com.ua/content/view/363/50/1/2/</a:t>
            </a:r>
            <a:endParaRPr lang="uk-UA" dirty="0"/>
          </a:p>
          <a:p>
            <a:r>
              <a:rPr lang="en-US" dirty="0">
                <a:hlinkClick r:id="rId3"/>
              </a:rPr>
              <a:t>https://pidruchniki.com/12560607/finansi/byudzhet_ekonomichna_kategoriya</a:t>
            </a:r>
            <a:endParaRPr lang="uk-UA" dirty="0"/>
          </a:p>
          <a:p>
            <a:r>
              <a:rPr lang="en-US" dirty="0">
                <a:hlinkClick r:id="rId4"/>
              </a:rPr>
              <a:t>https://pidruchniki.com/1376102536604/ekonomika/byudzhetna_sistema_byudzhetniy_ustriy</a:t>
            </a:r>
            <a:endParaRPr lang="uk-UA" dirty="0"/>
          </a:p>
          <a:p>
            <a:r>
              <a:rPr lang="en-US" dirty="0">
                <a:hlinkClick r:id="rId5"/>
              </a:rPr>
              <a:t>https://pidruchniki.com/1435012064453/finansi/byudzhetna_sistema_skladovi</a:t>
            </a:r>
            <a:endParaRPr lang="uk-UA" dirty="0"/>
          </a:p>
          <a:p>
            <a:r>
              <a:rPr lang="en-US" dirty="0">
                <a:hlinkClick r:id="rId6"/>
              </a:rPr>
              <a:t>https://pidruchniki.com/10611207/finansi/byudzhetniy_protses_yogo_uchasniki</a:t>
            </a:r>
            <a:endParaRPr lang="uk-UA" dirty="0"/>
          </a:p>
          <a:p>
            <a:endParaRPr lang="uk-UA" dirty="0"/>
          </a:p>
          <a:p>
            <a:endParaRPr lang="uk-UA" dirty="0"/>
          </a:p>
          <a:p>
            <a:endParaRPr lang="uk-UA" dirty="0"/>
          </a:p>
          <a:p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32711679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ABA7F3F-D56F-4C06-84AC-03FC83B064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15374B5-D7C8-4AA9-BE65-DB7A0CA9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C73A7452-ED0F-4903-A620-8D103E556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F6A3F6CE-D581-4C37-8822-4F4A68325E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4FB9DE-AB51-B042-8BED-DC34137B1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128" y="1788454"/>
            <a:ext cx="8361229" cy="209822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7200" cap="all" dirty="0" err="1"/>
              <a:t>Дякую</a:t>
            </a:r>
            <a:r>
              <a:rPr lang="en-US" sz="7200" cap="all" dirty="0"/>
              <a:t> </a:t>
            </a:r>
            <a:r>
              <a:rPr lang="en-US" sz="7200" cap="all" dirty="0" err="1"/>
              <a:t>за</a:t>
            </a:r>
            <a:r>
              <a:rPr lang="en-US" sz="7200" cap="all" dirty="0"/>
              <a:t> </a:t>
            </a:r>
            <a:r>
              <a:rPr lang="en-US" sz="7200" cap="all" dirty="0" err="1"/>
              <a:t>увагу</a:t>
            </a:r>
            <a:r>
              <a:rPr lang="en-US" sz="7200" cap="al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790021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2DAC179-C790-4427-B1A0-AF7E55B8E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FA2D41-580A-6741-B114-446C06A4C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2261" y="434301"/>
            <a:ext cx="3624350" cy="5577840"/>
          </a:xfrm>
        </p:spPr>
        <p:txBody>
          <a:bodyPr anchor="ctr">
            <a:normAutofit/>
          </a:bodyPr>
          <a:lstStyle/>
          <a:p>
            <a:r>
              <a:rPr lang="ru-UA" sz="4000" dirty="0"/>
              <a:t>Найважливіші характеристики бюджету</a:t>
            </a: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A392D87-3787-45D6-976E-B85674C09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38366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FE8E04-DEE3-49FD-89A2-285FAD1CB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Объект 2">
            <a:extLst>
              <a:ext uri="{FF2B5EF4-FFF2-40B4-BE49-F238E27FC236}">
                <a16:creationId xmlns:a16="http://schemas.microsoft.com/office/drawing/2014/main" id="{F81938C1-2F37-44B4-9E62-F631BF4D05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7553278"/>
              </p:ext>
            </p:extLst>
          </p:nvPr>
        </p:nvGraphicFramePr>
        <p:xfrm>
          <a:off x="784225" y="639763"/>
          <a:ext cx="5959475" cy="5577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1825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68691F-89BF-6640-9388-A6BEC8863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5809" y="1814648"/>
            <a:ext cx="9069976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571500" indent="-571500" algn="ctr"/>
            <a:r>
              <a:rPr lang="uk-UA" sz="4800" cap="all" dirty="0">
                <a:latin typeface="+mn-lt"/>
              </a:rPr>
              <a:t> Юридичний характер  </a:t>
            </a:r>
            <a:r>
              <a:rPr lang="en-US" sz="4800" cap="all" dirty="0" err="1">
                <a:latin typeface="+mn-lt"/>
              </a:rPr>
              <a:t>Історичніст</a:t>
            </a:r>
            <a:r>
              <a:rPr lang="uk-UA" sz="4800" cap="all" dirty="0" err="1">
                <a:latin typeface="+mn-lt"/>
              </a:rPr>
              <a:t>ь</a:t>
            </a:r>
            <a:br>
              <a:rPr lang="uk-UA" sz="4800" cap="all" dirty="0">
                <a:latin typeface="+mn-lt"/>
              </a:rPr>
            </a:br>
            <a:r>
              <a:rPr lang="uk-UA" sz="4800" cap="all" dirty="0">
                <a:latin typeface="+mn-lt"/>
              </a:rPr>
              <a:t> </a:t>
            </a:r>
            <a:r>
              <a:rPr lang="en-US" sz="4800" cap="all" dirty="0" err="1">
                <a:latin typeface="+mn-lt"/>
              </a:rPr>
              <a:t>Плановість</a:t>
            </a:r>
            <a:br>
              <a:rPr lang="en-US" sz="4800" cap="all" dirty="0">
                <a:latin typeface="+mn-lt"/>
              </a:rPr>
            </a:br>
            <a:r>
              <a:rPr lang="uk-UA" sz="4800" cap="all" dirty="0">
                <a:latin typeface="+mn-lt"/>
              </a:rPr>
              <a:t>  </a:t>
            </a:r>
            <a:r>
              <a:rPr lang="en-US" sz="4800" cap="all" dirty="0" err="1">
                <a:latin typeface="+mn-lt"/>
              </a:rPr>
              <a:t>Термін</a:t>
            </a:r>
            <a:r>
              <a:rPr lang="en-US" sz="4800" cap="all" dirty="0">
                <a:latin typeface="+mn-lt"/>
              </a:rPr>
              <a:t> </a:t>
            </a:r>
            <a:r>
              <a:rPr lang="en-US" sz="4800" cap="all" dirty="0" err="1">
                <a:latin typeface="+mn-lt"/>
              </a:rPr>
              <a:t>дії</a:t>
            </a:r>
            <a:endParaRPr lang="en-US" sz="4800" cap="all" dirty="0">
              <a:latin typeface="+mn-lt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896BB5-5AC8-FD46-A5BA-A80601257F51}"/>
              </a:ext>
            </a:extLst>
          </p:cNvPr>
          <p:cNvSpPr txBox="1"/>
          <p:nvPr/>
        </p:nvSpPr>
        <p:spPr>
          <a:xfrm>
            <a:off x="1122972" y="791392"/>
            <a:ext cx="7705164" cy="5531030"/>
          </a:xfrm>
          <a:prstGeom prst="rect">
            <a:avLst/>
          </a:prstGeom>
        </p:spPr>
        <p:txBody>
          <a:bodyPr rtlCol="0">
            <a:normAutofit fontScale="92500" lnSpcReduction="10000"/>
          </a:bodyPr>
          <a:lstStyle/>
          <a:p>
            <a:pPr>
              <a:spcAft>
                <a:spcPts val="600"/>
              </a:spcAft>
            </a:pPr>
            <a:r>
              <a:rPr lang="ru-UA" sz="6600" dirty="0"/>
              <a:t>О</a:t>
            </a:r>
            <a:endParaRPr lang="uk-UA" sz="6600" dirty="0"/>
          </a:p>
          <a:p>
            <a:pPr>
              <a:spcAft>
                <a:spcPts val="600"/>
              </a:spcAft>
            </a:pPr>
            <a:r>
              <a:rPr lang="uk-UA" sz="6600" dirty="0"/>
              <a:t>З</a:t>
            </a:r>
          </a:p>
          <a:p>
            <a:pPr>
              <a:spcAft>
                <a:spcPts val="600"/>
              </a:spcAft>
            </a:pPr>
            <a:r>
              <a:rPr lang="uk-UA" sz="6600" dirty="0" err="1"/>
              <a:t>Н</a:t>
            </a:r>
            <a:br>
              <a:rPr lang="uk-UA" sz="6600" dirty="0"/>
            </a:br>
            <a:r>
              <a:rPr lang="uk-UA" sz="6600" dirty="0"/>
              <a:t>А</a:t>
            </a:r>
            <a:br>
              <a:rPr lang="uk-UA" sz="6600" dirty="0"/>
            </a:br>
            <a:r>
              <a:rPr lang="uk-UA" sz="6600" dirty="0" err="1"/>
              <a:t>К</a:t>
            </a:r>
            <a:br>
              <a:rPr lang="uk-UA" sz="6600" dirty="0"/>
            </a:br>
            <a:r>
              <a:rPr lang="uk-UA" sz="6600" dirty="0"/>
              <a:t>И</a:t>
            </a:r>
            <a:endParaRPr lang="ru-UA" sz="6600" dirty="0"/>
          </a:p>
        </p:txBody>
      </p:sp>
    </p:spTree>
    <p:extLst>
      <p:ext uri="{BB962C8B-B14F-4D97-AF65-F5344CB8AC3E}">
        <p14:creationId xmlns:p14="http://schemas.microsoft.com/office/powerpoint/2010/main" val="2587182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431F3F-EDB8-ED4D-B4F2-57B75AA48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UA" dirty="0"/>
              <a:t>Особливості бюджету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39457B-42C8-EB42-83E0-2B147C5D6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11" y="1776549"/>
            <a:ext cx="9849394" cy="4273731"/>
          </a:xfrm>
        </p:spPr>
        <p:txBody>
          <a:bodyPr>
            <a:normAutofit fontScale="92500" lnSpcReduction="20000"/>
          </a:bodyPr>
          <a:lstStyle/>
          <a:p>
            <a:pPr lvl="1"/>
            <a:r>
              <a:rPr lang="uk-UA" sz="2400" dirty="0"/>
              <a:t>бюджет є особливою економічною формою перерозподільних відносин, пов'язаних з відокремленням частини ВВП у руках держави і використанням її з метою задоволення потреб усього суспільства й окремих адміністративно-територіальних формувань;</a:t>
            </a:r>
            <a:endParaRPr lang="ru-UA" sz="1800" dirty="0"/>
          </a:p>
          <a:p>
            <a:pPr lvl="1"/>
            <a:r>
              <a:rPr lang="uk-UA" sz="2400" dirty="0"/>
              <a:t>за допомогою бюджету відбувається перерозподіл національного доходу, рідше — національного багатства, між окремими галузями народного господарства, адміністративно-територіальними формуваннями, сферами суспільної діяльності;</a:t>
            </a:r>
            <a:endParaRPr lang="ru-UA" sz="1800" dirty="0"/>
          </a:p>
          <a:p>
            <a:pPr lvl="1"/>
            <a:r>
              <a:rPr lang="uk-UA" sz="2400" dirty="0"/>
              <a:t>пропорції бюджетного перерозподілу вартості більшою мірою, ніж в інших ланках фінансової системи, визначаються потребами розширеного відтворення в цілому і завданнями, які стоять перед суспільством на кожному історичному етапі його розвитку;</a:t>
            </a:r>
            <a:endParaRPr lang="ru-UA" sz="1800" dirty="0"/>
          </a:p>
          <a:p>
            <a:pPr lvl="1"/>
            <a:r>
              <a:rPr lang="uk-UA" sz="2400" dirty="0"/>
              <a:t>сфера бюджетного розподілу посідає центральне місце у складі державних фінансів, що зумовлено ключовою роллю положенням бюджету порівняно з іншими ланками.</a:t>
            </a:r>
            <a:endParaRPr lang="ru-UA" sz="1800" dirty="0"/>
          </a:p>
          <a:p>
            <a:pPr marL="0" indent="0">
              <a:buNone/>
            </a:pPr>
            <a:endParaRPr lang="ru-UA" sz="1800" dirty="0"/>
          </a:p>
        </p:txBody>
      </p:sp>
    </p:spTree>
    <p:extLst>
      <p:ext uri="{BB962C8B-B14F-4D97-AF65-F5344CB8AC3E}">
        <p14:creationId xmlns:p14="http://schemas.microsoft.com/office/powerpoint/2010/main" val="41245441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709ADC9-6EAF-4268-9415-1ED5ECFA2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607396C-8BA4-5244-AED1-6F4C05A26E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2BB600-F30D-1543-B823-3EC7D0FD6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5385" y="1899600"/>
            <a:ext cx="8361229" cy="2098226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3600" b="1" i="1" cap="all" dirty="0" err="1"/>
              <a:t>Бюджетна</a:t>
            </a:r>
            <a:r>
              <a:rPr lang="en-US" sz="3600" b="1" i="1" cap="all" dirty="0"/>
              <a:t> </a:t>
            </a:r>
            <a:r>
              <a:rPr lang="en-US" sz="3600" b="1" i="1" cap="all" dirty="0" err="1"/>
              <a:t>система</a:t>
            </a:r>
            <a:r>
              <a:rPr lang="en-US" sz="3600" b="1" i="1" cap="all" dirty="0"/>
              <a:t> </a:t>
            </a:r>
            <a:r>
              <a:rPr lang="en-US" sz="3600" b="1" i="1" cap="all" dirty="0" err="1"/>
              <a:t>держави</a:t>
            </a:r>
            <a:br>
              <a:rPr lang="uk-UA" sz="2800" b="1" i="1" cap="all" dirty="0"/>
            </a:br>
            <a:r>
              <a:rPr lang="uk-UA" sz="2800" b="1" i="1" cap="all" dirty="0"/>
              <a:t>-</a:t>
            </a:r>
            <a:r>
              <a:rPr lang="en-US" sz="2800" i="1" cap="all" dirty="0" err="1"/>
              <a:t>сукупність</a:t>
            </a:r>
            <a:r>
              <a:rPr lang="en-US" sz="2800" i="1" cap="all" dirty="0"/>
              <a:t> </a:t>
            </a:r>
            <a:r>
              <a:rPr lang="en-US" sz="2800" i="1" cap="all" dirty="0" err="1"/>
              <a:t>різних</a:t>
            </a:r>
            <a:r>
              <a:rPr lang="en-US" sz="2800" i="1" cap="all" dirty="0"/>
              <a:t> </a:t>
            </a:r>
            <a:r>
              <a:rPr lang="en-US" sz="2800" i="1" cap="all" dirty="0" err="1"/>
              <a:t>видів</a:t>
            </a:r>
            <a:r>
              <a:rPr lang="en-US" sz="2800" i="1" cap="all" dirty="0"/>
              <a:t> </a:t>
            </a:r>
            <a:r>
              <a:rPr lang="en-US" sz="2800" i="1" cap="all" dirty="0" err="1"/>
              <a:t>бюджетів</a:t>
            </a:r>
            <a:r>
              <a:rPr lang="en-US" sz="2800" i="1" cap="all" dirty="0"/>
              <a:t>, </a:t>
            </a:r>
            <a:r>
              <a:rPr lang="en-US" sz="2800" i="1" cap="all" dirty="0" err="1"/>
              <a:t>побудована</a:t>
            </a:r>
            <a:r>
              <a:rPr lang="en-US" sz="2800" i="1" cap="all" dirty="0"/>
              <a:t> </a:t>
            </a:r>
            <a:r>
              <a:rPr lang="en-US" sz="2800" i="1" cap="all" dirty="0" err="1"/>
              <a:t>з</a:t>
            </a:r>
            <a:r>
              <a:rPr lang="en-US" sz="2800" i="1" cap="all" dirty="0"/>
              <a:t> </a:t>
            </a:r>
            <a:r>
              <a:rPr lang="en-US" sz="2800" i="1" cap="all" dirty="0" err="1"/>
              <a:t>урахуванням</a:t>
            </a:r>
            <a:r>
              <a:rPr lang="en-US" sz="2800" i="1" cap="all" dirty="0"/>
              <a:t> </a:t>
            </a:r>
            <a:r>
              <a:rPr lang="en-US" sz="2800" i="1" cap="all" dirty="0" err="1"/>
              <a:t>економічних</a:t>
            </a:r>
            <a:r>
              <a:rPr lang="en-US" sz="2800" i="1" cap="all" dirty="0"/>
              <a:t> </a:t>
            </a:r>
            <a:r>
              <a:rPr lang="en-US" sz="2800" i="1" cap="all" dirty="0" err="1"/>
              <a:t>відносин</a:t>
            </a:r>
            <a:r>
              <a:rPr lang="en-US" sz="2800" i="1" cap="all" dirty="0"/>
              <a:t>, </a:t>
            </a:r>
            <a:r>
              <a:rPr lang="en-US" sz="2800" i="1" cap="all" dirty="0" err="1"/>
              <a:t>державного</a:t>
            </a:r>
            <a:r>
              <a:rPr lang="en-US" sz="2800" i="1" cap="all" dirty="0"/>
              <a:t> </a:t>
            </a:r>
            <a:r>
              <a:rPr lang="en-US" sz="2800" i="1" cap="all" dirty="0" err="1"/>
              <a:t>й</a:t>
            </a:r>
            <a:r>
              <a:rPr lang="en-US" sz="2800" i="1" cap="all" dirty="0"/>
              <a:t> </a:t>
            </a:r>
            <a:r>
              <a:rPr lang="en-US" sz="2800" i="1" cap="all" dirty="0" err="1"/>
              <a:t>адміністративно-територіальних</a:t>
            </a:r>
            <a:r>
              <a:rPr lang="en-US" sz="2800" i="1" cap="all" dirty="0"/>
              <a:t> </a:t>
            </a:r>
            <a:r>
              <a:rPr lang="en-US" sz="2800" i="1" cap="all" dirty="0" err="1"/>
              <a:t>устроїв</a:t>
            </a:r>
            <a:r>
              <a:rPr lang="en-US" sz="2800" i="1" cap="all" dirty="0"/>
              <a:t> </a:t>
            </a:r>
            <a:r>
              <a:rPr lang="en-US" sz="2800" i="1" cap="all" dirty="0" err="1"/>
              <a:t>і</a:t>
            </a:r>
            <a:r>
              <a:rPr lang="en-US" sz="2800" i="1" cap="all" dirty="0"/>
              <a:t> </a:t>
            </a:r>
            <a:r>
              <a:rPr lang="en-US" sz="2800" i="1" cap="all" dirty="0" err="1"/>
              <a:t>врегульована</a:t>
            </a:r>
            <a:r>
              <a:rPr lang="en-US" sz="2800" i="1" cap="all" dirty="0"/>
              <a:t> </a:t>
            </a:r>
            <a:r>
              <a:rPr lang="en-US" sz="2800" i="1" cap="all" dirty="0" err="1"/>
              <a:t>нормами</a:t>
            </a:r>
            <a:r>
              <a:rPr lang="en-US" sz="2800" i="1" cap="all" dirty="0"/>
              <a:t> </a:t>
            </a:r>
            <a:r>
              <a:rPr lang="en-US" sz="2800" i="1" cap="all" dirty="0" err="1"/>
              <a:t>права</a:t>
            </a:r>
            <a:endParaRPr lang="en-US" sz="2800" cap="all" dirty="0"/>
          </a:p>
        </p:txBody>
      </p:sp>
    </p:spTree>
    <p:extLst>
      <p:ext uri="{BB962C8B-B14F-4D97-AF65-F5344CB8AC3E}">
        <p14:creationId xmlns:p14="http://schemas.microsoft.com/office/powerpoint/2010/main" val="8560672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D43F6E-5B46-7B48-964C-9BC2C8E6A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800100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У </a:t>
            </a:r>
            <a:r>
              <a:rPr lang="ru-RU" dirty="0" err="1"/>
              <a:t>залежності</a:t>
            </a:r>
            <a:r>
              <a:rPr lang="ru-RU" dirty="0"/>
              <a:t> </a:t>
            </a:r>
            <a:r>
              <a:rPr lang="ru-RU" dirty="0" err="1"/>
              <a:t>від</a:t>
            </a:r>
            <a:r>
              <a:rPr lang="ru-RU" dirty="0"/>
              <a:t> устрою </a:t>
            </a:r>
            <a:r>
              <a:rPr lang="ru-RU" dirty="0" err="1"/>
              <a:t>держави</a:t>
            </a:r>
            <a:r>
              <a:rPr lang="ru-RU" dirty="0"/>
              <a:t> </a:t>
            </a:r>
            <a:r>
              <a:rPr lang="ru-RU" dirty="0" err="1"/>
              <a:t>відомі</a:t>
            </a:r>
            <a:r>
              <a:rPr lang="ru-RU" dirty="0"/>
              <a:t> </a:t>
            </a:r>
            <a:r>
              <a:rPr lang="ru-RU" dirty="0" err="1"/>
              <a:t>наступні</a:t>
            </a:r>
            <a:r>
              <a:rPr lang="ru-RU" dirty="0"/>
              <a:t> </a:t>
            </a:r>
            <a:r>
              <a:rPr lang="ru-RU" dirty="0" err="1"/>
              <a:t>типи</a:t>
            </a:r>
            <a:r>
              <a:rPr lang="ru-RU" dirty="0"/>
              <a:t> </a:t>
            </a:r>
            <a:r>
              <a:rPr lang="ru-RU" dirty="0" err="1"/>
              <a:t>бюджетних</a:t>
            </a:r>
            <a:r>
              <a:rPr lang="ru-RU" dirty="0"/>
              <a:t> систем:</a:t>
            </a:r>
            <a:br>
              <a:rPr lang="ru-RU" sz="3400" dirty="0"/>
            </a:br>
            <a:endParaRPr lang="ru-UA" sz="3400" dirty="0"/>
          </a:p>
        </p:txBody>
      </p:sp>
      <p:graphicFrame>
        <p:nvGraphicFramePr>
          <p:cNvPr id="7" name="Объект 2">
            <a:extLst>
              <a:ext uri="{FF2B5EF4-FFF2-40B4-BE49-F238E27FC236}">
                <a16:creationId xmlns:a16="http://schemas.microsoft.com/office/drawing/2014/main" id="{C9B06BD0-93B3-47D6-AC1A-D1D397C7F9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5183958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10065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982C77-B6A7-2A4D-A700-F1B365A6E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RU" dirty="0" err="1"/>
              <a:t>Бюджетна</a:t>
            </a:r>
            <a:r>
              <a:rPr lang="ru-RU" dirty="0"/>
              <a:t> система </a:t>
            </a:r>
            <a:r>
              <a:rPr lang="ru-RU" dirty="0" err="1"/>
              <a:t>України</a:t>
            </a:r>
            <a:r>
              <a:rPr lang="ru-RU" dirty="0"/>
              <a:t> </a:t>
            </a:r>
            <a:r>
              <a:rPr lang="ru-RU" dirty="0" err="1"/>
              <a:t>формується</a:t>
            </a:r>
            <a:r>
              <a:rPr lang="ru-RU" dirty="0"/>
              <a:t> </a:t>
            </a:r>
            <a:r>
              <a:rPr lang="ru-RU" dirty="0" err="1"/>
              <a:t>відповідно</a:t>
            </a:r>
            <a:r>
              <a:rPr lang="ru-RU" dirty="0"/>
              <a:t> до </a:t>
            </a:r>
            <a:r>
              <a:rPr lang="ru-RU" dirty="0" err="1"/>
              <a:t>Конституції</a:t>
            </a:r>
            <a:r>
              <a:rPr lang="ru-RU" dirty="0"/>
              <a:t> </a:t>
            </a:r>
            <a:r>
              <a:rPr lang="ru-RU" dirty="0" err="1"/>
              <a:t>України</a:t>
            </a:r>
            <a:r>
              <a:rPr lang="ru-RU" dirty="0"/>
              <a:t> та Бюджетного кодексу </a:t>
            </a:r>
            <a:r>
              <a:rPr lang="ru-RU" dirty="0" err="1"/>
              <a:t>України</a:t>
            </a:r>
            <a:r>
              <a:rPr lang="ru-RU" dirty="0"/>
              <a:t>. </a:t>
            </a:r>
            <a:endParaRPr lang="ru-UA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2DBF0C-27B1-7543-B214-6D3FC9A9A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0605" y="3925388"/>
            <a:ext cx="9601200" cy="3581400"/>
          </a:xfrm>
        </p:spPr>
        <p:txBody>
          <a:bodyPr/>
          <a:lstStyle/>
          <a:p>
            <a:pPr marL="0" indent="0" algn="ctr">
              <a:buNone/>
            </a:pPr>
            <a:r>
              <a:rPr lang="ru-RU" dirty="0" err="1"/>
              <a:t>Основні</a:t>
            </a:r>
            <a:r>
              <a:rPr lang="ru-RU" dirty="0"/>
              <a:t> </a:t>
            </a:r>
            <a:r>
              <a:rPr lang="ru-RU" dirty="0" err="1"/>
              <a:t>принципи</a:t>
            </a:r>
            <a:r>
              <a:rPr lang="ru-RU" dirty="0"/>
              <a:t> </a:t>
            </a:r>
            <a:r>
              <a:rPr lang="ru-RU" dirty="0" err="1"/>
              <a:t>побудови</a:t>
            </a:r>
            <a:r>
              <a:rPr lang="ru-RU" dirty="0"/>
              <a:t> </a:t>
            </a:r>
            <a:r>
              <a:rPr lang="ru-RU" dirty="0" err="1"/>
              <a:t>бюджетної</a:t>
            </a:r>
            <a:r>
              <a:rPr lang="ru-RU" dirty="0"/>
              <a:t> </a:t>
            </a:r>
            <a:r>
              <a:rPr lang="ru-RU" dirty="0" err="1"/>
              <a:t>системи</a:t>
            </a:r>
            <a:r>
              <a:rPr lang="ru-RU" dirty="0"/>
              <a:t> </a:t>
            </a:r>
            <a:r>
              <a:rPr lang="ru-RU" dirty="0" err="1"/>
              <a:t>України</a:t>
            </a:r>
            <a:r>
              <a:rPr lang="ru-RU" dirty="0"/>
              <a:t> </a:t>
            </a:r>
            <a:r>
              <a:rPr lang="ru-RU" dirty="0" err="1"/>
              <a:t>закріплено</a:t>
            </a:r>
            <a:r>
              <a:rPr lang="ru-RU" dirty="0"/>
              <a:t> </a:t>
            </a:r>
            <a:r>
              <a:rPr lang="ru-RU" dirty="0" err="1"/>
              <a:t>Конституцією</a:t>
            </a:r>
            <a:r>
              <a:rPr lang="ru-RU" dirty="0"/>
              <a:t> </a:t>
            </a:r>
            <a:r>
              <a:rPr lang="ru-RU" dirty="0" err="1"/>
              <a:t>України</a:t>
            </a:r>
            <a:r>
              <a:rPr lang="ru-RU" dirty="0"/>
              <a:t>. Так, у ст. 95 </a:t>
            </a:r>
            <a:r>
              <a:rPr lang="ru-RU" dirty="0" err="1"/>
              <a:t>Конституції</a:t>
            </a:r>
            <a:r>
              <a:rPr lang="ru-RU" dirty="0"/>
              <a:t> </a:t>
            </a:r>
            <a:r>
              <a:rPr lang="ru-RU" dirty="0" err="1"/>
              <a:t>проголошено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бюджетна</a:t>
            </a:r>
            <a:r>
              <a:rPr lang="ru-RU" dirty="0"/>
              <a:t> система </a:t>
            </a:r>
            <a:r>
              <a:rPr lang="ru-RU" dirty="0" err="1"/>
              <a:t>України</a:t>
            </a:r>
            <a:r>
              <a:rPr lang="ru-RU" dirty="0"/>
              <a:t> </a:t>
            </a:r>
            <a:r>
              <a:rPr lang="ru-RU" dirty="0" err="1"/>
              <a:t>будується</a:t>
            </a:r>
            <a:r>
              <a:rPr lang="ru-RU" dirty="0"/>
              <a:t> на засадах справедливого й </a:t>
            </a:r>
            <a:r>
              <a:rPr lang="ru-RU" dirty="0" err="1"/>
              <a:t>неупередженого</a:t>
            </a:r>
            <a:r>
              <a:rPr lang="ru-RU" dirty="0"/>
              <a:t> </a:t>
            </a:r>
            <a:r>
              <a:rPr lang="ru-RU" dirty="0" err="1"/>
              <a:t>розподілу</a:t>
            </a:r>
            <a:r>
              <a:rPr lang="ru-RU" dirty="0"/>
              <a:t> </a:t>
            </a:r>
            <a:r>
              <a:rPr lang="ru-RU" dirty="0" err="1"/>
              <a:t>суспільного</a:t>
            </a:r>
            <a:r>
              <a:rPr lang="ru-RU" dirty="0"/>
              <a:t> </a:t>
            </a:r>
            <a:r>
              <a:rPr lang="ru-RU" dirty="0" err="1"/>
              <a:t>багатства</a:t>
            </a:r>
            <a:r>
              <a:rPr lang="ru-RU" dirty="0"/>
              <a:t> </a:t>
            </a:r>
            <a:r>
              <a:rPr lang="ru-RU" dirty="0" err="1"/>
              <a:t>між</a:t>
            </a:r>
            <a:r>
              <a:rPr lang="ru-RU" dirty="0"/>
              <a:t> </a:t>
            </a:r>
            <a:r>
              <a:rPr lang="ru-RU" dirty="0" err="1"/>
              <a:t>громадянами</a:t>
            </a:r>
            <a:r>
              <a:rPr lang="ru-RU" dirty="0"/>
              <a:t> і </a:t>
            </a:r>
            <a:r>
              <a:rPr lang="ru-RU" dirty="0" err="1"/>
              <a:t>територіальними</a:t>
            </a:r>
            <a:r>
              <a:rPr lang="ru-RU" dirty="0"/>
              <a:t> громадами.</a:t>
            </a:r>
            <a:endParaRPr lang="ru-UA" dirty="0"/>
          </a:p>
        </p:txBody>
      </p:sp>
    </p:spTree>
    <p:extLst>
      <p:ext uri="{BB962C8B-B14F-4D97-AF65-F5344CB8AC3E}">
        <p14:creationId xmlns:p14="http://schemas.microsoft.com/office/powerpoint/2010/main" val="424685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9805AF4-7989-43AB-9A60-14E3F851FB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0036B63-B0EC-4AF3-95D3-2E2DCA25F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7111A8EB-7A6D-E146-8FA8-B0A630B5AE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8278" y="800100"/>
            <a:ext cx="6655444" cy="525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2636"/>
      </p:ext>
    </p:extLst>
  </p:cSld>
  <p:clrMapOvr>
    <a:masterClrMapping/>
  </p:clrMapOvr>
</p:sld>
</file>

<file path=ppt/theme/theme1.xml><?xml version="1.0" encoding="utf-8"?>
<a:theme xmlns:a="http://schemas.openxmlformats.org/drawingml/2006/main" name="Уголки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1483</Words>
  <Application>Microsoft Macintosh PowerPoint</Application>
  <PresentationFormat>Широкоэкранный</PresentationFormat>
  <Paragraphs>96</Paragraphs>
  <Slides>23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7" baseType="lpstr">
      <vt:lpstr>Arial</vt:lpstr>
      <vt:lpstr>Calibri</vt:lpstr>
      <vt:lpstr>Franklin Gothic Book</vt:lpstr>
      <vt:lpstr>Уголки</vt:lpstr>
      <vt:lpstr>‘’Бюджет і бюджетна  система’’</vt:lpstr>
      <vt:lpstr>Бюджет   -це баланс грошових доходів (надходжень) і витрат (використання), який складається для держави, місцевих органів управління, суб'єктів господарювання, сімей або окремих громадян на певний термін. </vt:lpstr>
      <vt:lpstr>Найважливіші характеристики бюджету</vt:lpstr>
      <vt:lpstr> Юридичний характер  Історичність  Плановість   Термін дії</vt:lpstr>
      <vt:lpstr>Особливості бюджету</vt:lpstr>
      <vt:lpstr>Бюджетна система держави -сукупність різних видів бюджетів, побудована з урахуванням економічних відносин, державного й адміністративно-територіальних устроїв і врегульована нормами права</vt:lpstr>
      <vt:lpstr>У залежності від устрою держави відомі наступні типи бюджетних систем: </vt:lpstr>
      <vt:lpstr>Бюджетна система України формується відповідно до Конституції України та Бюджетного кодексу України. </vt:lpstr>
      <vt:lpstr>Презентация PowerPoint</vt:lpstr>
      <vt:lpstr>Функції бюджету</vt:lpstr>
      <vt:lpstr>Презентация PowerPoint</vt:lpstr>
      <vt:lpstr>Бюджет як основний фінансовий план держави </vt:lpstr>
      <vt:lpstr>Стан бюджету як фінансового плану характеризується трьома показниками:</vt:lpstr>
      <vt:lpstr>Бюджетний механізм  — це сукупність конкретних форм бюджетних відносин, методів мобілізації і витрачання бюджетних коштів. Через бюджетний механізм держава регулює економіку, стимулює виробничі та соціальні процеси. </vt:lpstr>
      <vt:lpstr>Бюджетні методи регулювання економічних і соціальних процесів </vt:lpstr>
      <vt:lpstr>ПРИНЦИПИ БЮДЖЕТНОЇ СИСТЕМИ УКРАЇНИ</vt:lpstr>
      <vt:lpstr>Презентация PowerPoint</vt:lpstr>
      <vt:lpstr>Бюджетний процес  -це регламентований законом порядок складання, розгляду та затвердження бюджетів, їх виконання і контролю за їх виконанням, затвердження звітів про виконання бюджетів, що входять до бюджетної системи України.   У бюджетному процесі України бере участь велика кількість науково-дослідних фінансових та економічних установ, провідних вітчизняних та зарубіжних вчених-економістів, органи державної влади, політичні партії тощо. </vt:lpstr>
      <vt:lpstr>Основними учасниками бюджетного процесу в Україні є:</vt:lpstr>
      <vt:lpstr>Стадії бюджетного процесу</vt:lpstr>
      <vt:lpstr>Основою бюджетного процесу є бюджетне планування, оскільки виконується такий бюджет, який ухвалено.    Завдання бюджетного планування: </vt:lpstr>
      <vt:lpstr>Список викорастаних джерел:</vt:lpstr>
      <vt:lpstr>Дякую за увагу!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‘’Бюджет і бюджетна  система’’</dc:title>
  <dc:creator>anastasia loban</dc:creator>
  <cp:lastModifiedBy>anastasia loban</cp:lastModifiedBy>
  <cp:revision>1</cp:revision>
  <dcterms:created xsi:type="dcterms:W3CDTF">2020-03-17T18:38:07Z</dcterms:created>
  <dcterms:modified xsi:type="dcterms:W3CDTF">2020-03-17T18:40:57Z</dcterms:modified>
</cp:coreProperties>
</file>